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89"/>
  </p:notesMasterIdLst>
  <p:sldIdLst>
    <p:sldId id="256" r:id="rId3"/>
    <p:sldId id="392" r:id="rId4"/>
    <p:sldId id="451" r:id="rId5"/>
    <p:sldId id="452" r:id="rId6"/>
    <p:sldId id="258" r:id="rId7"/>
    <p:sldId id="408" r:id="rId8"/>
    <p:sldId id="410" r:id="rId9"/>
    <p:sldId id="409" r:id="rId10"/>
    <p:sldId id="411" r:id="rId11"/>
    <p:sldId id="396" r:id="rId12"/>
    <p:sldId id="418" r:id="rId13"/>
    <p:sldId id="394" r:id="rId14"/>
    <p:sldId id="259" r:id="rId15"/>
    <p:sldId id="395" r:id="rId16"/>
    <p:sldId id="393" r:id="rId17"/>
    <p:sldId id="260" r:id="rId18"/>
    <p:sldId id="422" r:id="rId19"/>
    <p:sldId id="424" r:id="rId20"/>
    <p:sldId id="425" r:id="rId21"/>
    <p:sldId id="453" r:id="rId22"/>
    <p:sldId id="456" r:id="rId23"/>
    <p:sldId id="454" r:id="rId24"/>
    <p:sldId id="455" r:id="rId25"/>
    <p:sldId id="457" r:id="rId26"/>
    <p:sldId id="423" r:id="rId27"/>
    <p:sldId id="458" r:id="rId28"/>
    <p:sldId id="459" r:id="rId29"/>
    <p:sldId id="462" r:id="rId30"/>
    <p:sldId id="461" r:id="rId31"/>
    <p:sldId id="463" r:id="rId32"/>
    <p:sldId id="460" r:id="rId33"/>
    <p:sldId id="426" r:id="rId34"/>
    <p:sldId id="427" r:id="rId35"/>
    <p:sldId id="428" r:id="rId36"/>
    <p:sldId id="432" r:id="rId37"/>
    <p:sldId id="464" r:id="rId38"/>
    <p:sldId id="467" r:id="rId39"/>
    <p:sldId id="465" r:id="rId40"/>
    <p:sldId id="466" r:id="rId41"/>
    <p:sldId id="431" r:id="rId42"/>
    <p:sldId id="434" r:id="rId43"/>
    <p:sldId id="430" r:id="rId44"/>
    <p:sldId id="435" r:id="rId45"/>
    <p:sldId id="429" r:id="rId46"/>
    <p:sldId id="416" r:id="rId47"/>
    <p:sldId id="420" r:id="rId48"/>
    <p:sldId id="417" r:id="rId49"/>
    <p:sldId id="419" r:id="rId50"/>
    <p:sldId id="421" r:id="rId51"/>
    <p:sldId id="436" r:id="rId52"/>
    <p:sldId id="415" r:id="rId53"/>
    <p:sldId id="468" r:id="rId54"/>
    <p:sldId id="471" r:id="rId55"/>
    <p:sldId id="470" r:id="rId56"/>
    <p:sldId id="469" r:id="rId57"/>
    <p:sldId id="414" r:id="rId58"/>
    <p:sldId id="472" r:id="rId59"/>
    <p:sldId id="413" r:id="rId60"/>
    <p:sldId id="439" r:id="rId61"/>
    <p:sldId id="445" r:id="rId62"/>
    <p:sldId id="449" r:id="rId63"/>
    <p:sldId id="448" r:id="rId64"/>
    <p:sldId id="447" r:id="rId65"/>
    <p:sldId id="446" r:id="rId66"/>
    <p:sldId id="473" r:id="rId67"/>
    <p:sldId id="438" r:id="rId68"/>
    <p:sldId id="444" r:id="rId69"/>
    <p:sldId id="450" r:id="rId70"/>
    <p:sldId id="474" r:id="rId71"/>
    <p:sldId id="443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42" r:id="rId81"/>
    <p:sldId id="264" r:id="rId82"/>
    <p:sldId id="268" r:id="rId83"/>
    <p:sldId id="270" r:id="rId84"/>
    <p:sldId id="269" r:id="rId85"/>
    <p:sldId id="483" r:id="rId86"/>
    <p:sldId id="441" r:id="rId87"/>
    <p:sldId id="484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048CA-0CC8-40EF-A781-68656DFAA2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3E103D0-E1C5-4690-8807-40E0D9175BD5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碩士</a:t>
          </a:r>
        </a:p>
      </dgm:t>
    </dgm:pt>
    <dgm:pt modelId="{725261BA-DA49-48AE-8A72-F95F00184549}" type="parTrans" cxnId="{8B6F162E-26AC-458B-AD65-F6977D16BC1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D5DB30-9327-4465-9460-27C684634041}" type="sibTrans" cxnId="{8B6F162E-26AC-458B-AD65-F6977D16BC1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7A62EF-8E3A-4CE5-9C1B-14E668A29434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</a:p>
      </dgm:t>
    </dgm:pt>
    <dgm:pt modelId="{D5F585B8-57DC-4FCD-BBAF-FC502D35F25C}" type="parTrans" cxnId="{774AD484-777A-4641-B003-C2AF54B4045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781286-10DC-44D7-84A4-1AB0606C3AAA}" type="sibTrans" cxnId="{774AD484-777A-4641-B003-C2AF54B4045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BF860D-72CD-41D1-BBFA-3370B772A47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職棒運動與股市</a:t>
          </a:r>
        </a:p>
      </dgm:t>
    </dgm:pt>
    <dgm:pt modelId="{A226EAA7-2D79-41E6-B3AF-1F198DD8602D}" type="parTrans" cxnId="{6F27D450-92DF-4EB3-BED6-58F7ACB2B1A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1CDE46-3BAA-496F-9AAD-7F70745F93AC}" type="sibTrans" cxnId="{6F27D450-92DF-4EB3-BED6-58F7ACB2B1A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F0F038-73F5-4C94-A06C-F0F7070CE54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博士班</a:t>
          </a:r>
        </a:p>
      </dgm:t>
    </dgm:pt>
    <dgm:pt modelId="{48C06EB6-0EDE-4E28-B55D-14C9D05C4FB4}" type="parTrans" cxnId="{F4FD9D1F-F123-434C-8745-0099ADD649A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8644BB-D10F-40C7-A85B-A3949E7C780E}" type="sibTrans" cxnId="{F4FD9D1F-F123-434C-8745-0099ADD649A9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2BF072-4768-43C0-BB18-DC745F45825C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計量模型</a:t>
          </a:r>
        </a:p>
      </dgm:t>
    </dgm:pt>
    <dgm:pt modelId="{5ADDAA6E-C653-45B4-A41E-687AE3DA4FB3}" type="parTrans" cxnId="{09E511C4-6AA7-41F6-BE05-6C1811F81A9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ABD2C9-FDD8-4A68-B823-CAD395BC0868}" type="sibTrans" cxnId="{09E511C4-6AA7-41F6-BE05-6C1811F81A9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E2B688-0B67-4A11-A1F2-6E6AA1D5F08E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GARCH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模型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-CDS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Oil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Events: SARS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、政策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D5FFEF-3137-40ED-B0CB-133700CAE3E6}" type="parTrans" cxnId="{50F4A4B1-A343-4644-9C53-75C8C7E005B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0FFBB4-DF4C-43E0-9059-57B6E76087A2}" type="sibTrans" cxnId="{50F4A4B1-A343-4644-9C53-75C8C7E005B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7B780D-ACA6-4D3F-854B-16451E14434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博士</a:t>
          </a:r>
        </a:p>
      </dgm:t>
    </dgm:pt>
    <dgm:pt modelId="{DF610D6D-B2BC-4069-B851-B417340DADF8}" type="parTrans" cxnId="{886509F0-3CD1-422E-B92E-FB11468FA2D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FF729B-E0A3-4381-A14B-F7CA87B99D97}" type="sibTrans" cxnId="{886509F0-3CD1-422E-B92E-FB11468FA2D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4EEF61-67F2-4578-BB6D-8D34D88AC72E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74D08E-3F66-48BF-BAC4-3FB8104112E0}" type="parTrans" cxnId="{6B1F1BEC-D2CD-4B4A-8B9B-EB0527087E0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E1A3B0-8F91-400D-BF1F-011798ED3E9D}" type="sibTrans" cxnId="{6B1F1BEC-D2CD-4B4A-8B9B-EB0527087E04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D865DD-628E-4691-998D-8A1B95659ECD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Event: Sovereign Credit Rating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→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Index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CDS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B56089-50CA-4CC5-A6B1-4864BA331982}" type="parTrans" cxnId="{A890A605-F33F-49B9-BFC3-3E81AAF15B1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738BEE-029F-4F44-87BB-6D4849340F7B}" type="sibTrans" cxnId="{A890A605-F33F-49B9-BFC3-3E81AAF15B1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FF3FA2-2388-473F-8B59-03FB0755C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</a:t>
          </a:r>
        </a:p>
      </dgm:t>
    </dgm:pt>
    <dgm:pt modelId="{F4C5F9CE-2B80-4390-99FA-EE7C20B158E5}" type="parTrans" cxnId="{5A190BD8-8494-4739-B80F-800F6C0FAED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424247-F42D-4F6F-80BE-444735F9DD97}" type="sibTrans" cxnId="{5A190BD8-8494-4739-B80F-800F6C0FAED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09691B-24E7-4FEF-A688-4192FC34149A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Event: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金融重大事件、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Credit Rating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、外資評等、分析師推薦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764788-E5B9-4890-8D5B-3F8A785A17C3}" type="parTrans" cxnId="{FB4F4AC9-8CCF-4513-AAF1-E84A65946FC8}">
      <dgm:prSet/>
      <dgm:spPr/>
      <dgm:t>
        <a:bodyPr/>
        <a:lstStyle/>
        <a:p>
          <a:endParaRPr lang="zh-TW" altLang="en-US"/>
        </a:p>
      </dgm:t>
    </dgm:pt>
    <dgm:pt modelId="{357BDC8E-59B0-435E-A1B5-5B0546DE543D}" type="sibTrans" cxnId="{FB4F4AC9-8CCF-4513-AAF1-E84A65946FC8}">
      <dgm:prSet/>
      <dgm:spPr/>
      <dgm:t>
        <a:bodyPr/>
        <a:lstStyle/>
        <a:p>
          <a:endParaRPr lang="zh-TW" altLang="en-US"/>
        </a:p>
      </dgm:t>
    </dgm:pt>
    <dgm:pt modelId="{80D222EC-E036-4777-9FF8-8A351C8B8E2C}">
      <dgm:prSet phldrT="[文字]"/>
      <dgm:spPr/>
      <dgm:t>
        <a:bodyPr/>
        <a:lstStyle/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FD5B35-ECD4-4742-BAF0-BBA2ECBFC0CA}" type="parTrans" cxnId="{70A76496-6CA0-4182-826C-24AD4CC8E43B}">
      <dgm:prSet/>
      <dgm:spPr/>
      <dgm:t>
        <a:bodyPr/>
        <a:lstStyle/>
        <a:p>
          <a:endParaRPr lang="zh-TW" altLang="en-US"/>
        </a:p>
      </dgm:t>
    </dgm:pt>
    <dgm:pt modelId="{DA894241-C0BC-452A-AB72-70312E9C6CD8}" type="sibTrans" cxnId="{70A76496-6CA0-4182-826C-24AD4CC8E43B}">
      <dgm:prSet/>
      <dgm:spPr/>
      <dgm:t>
        <a:bodyPr/>
        <a:lstStyle/>
        <a:p>
          <a:endParaRPr lang="zh-TW" altLang="en-US"/>
        </a:p>
      </dgm:t>
    </dgm:pt>
    <dgm:pt modelId="{E9FFEACB-CC4A-4676-9493-ED44657FECB4}" type="pres">
      <dgm:prSet presAssocID="{1EE048CA-0CC8-40EF-A781-68656DFAA2B0}" presName="linearFlow" presStyleCnt="0">
        <dgm:presLayoutVars>
          <dgm:dir/>
          <dgm:animLvl val="lvl"/>
          <dgm:resizeHandles val="exact"/>
        </dgm:presLayoutVars>
      </dgm:prSet>
      <dgm:spPr/>
    </dgm:pt>
    <dgm:pt modelId="{1287D0B4-A327-42C3-90B0-FA66E4C173EC}" type="pres">
      <dgm:prSet presAssocID="{03E103D0-E1C5-4690-8807-40E0D9175BD5}" presName="composite" presStyleCnt="0"/>
      <dgm:spPr/>
    </dgm:pt>
    <dgm:pt modelId="{0D30174E-8CE4-410F-9EC3-89BDFEE58A47}" type="pres">
      <dgm:prSet presAssocID="{03E103D0-E1C5-4690-8807-40E0D9175BD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7285563-D0C6-4B8A-9F90-8ADA426FDC99}" type="pres">
      <dgm:prSet presAssocID="{03E103D0-E1C5-4690-8807-40E0D9175BD5}" presName="descendantText" presStyleLbl="alignAcc1" presStyleIdx="0" presStyleCnt="4">
        <dgm:presLayoutVars>
          <dgm:bulletEnabled val="1"/>
        </dgm:presLayoutVars>
      </dgm:prSet>
      <dgm:spPr/>
    </dgm:pt>
    <dgm:pt modelId="{D8D09FEC-5AE6-43F6-AF01-89F0D09CE808}" type="pres">
      <dgm:prSet presAssocID="{62D5DB30-9327-4465-9460-27C684634041}" presName="sp" presStyleCnt="0"/>
      <dgm:spPr/>
    </dgm:pt>
    <dgm:pt modelId="{646FB784-010A-4897-97E2-613C15C46EDE}" type="pres">
      <dgm:prSet presAssocID="{5EF0F038-73F5-4C94-A06C-F0F7070CE548}" presName="composite" presStyleCnt="0"/>
      <dgm:spPr/>
    </dgm:pt>
    <dgm:pt modelId="{FD64C192-6E74-4E18-B383-191C530D93FC}" type="pres">
      <dgm:prSet presAssocID="{5EF0F038-73F5-4C94-A06C-F0F7070CE54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302A4CE-04ED-4C46-A017-E082E5645D9C}" type="pres">
      <dgm:prSet presAssocID="{5EF0F038-73F5-4C94-A06C-F0F7070CE548}" presName="descendantText" presStyleLbl="alignAcc1" presStyleIdx="1" presStyleCnt="4">
        <dgm:presLayoutVars>
          <dgm:bulletEnabled val="1"/>
        </dgm:presLayoutVars>
      </dgm:prSet>
      <dgm:spPr/>
    </dgm:pt>
    <dgm:pt modelId="{486E9DF1-A9BA-4B42-A530-A5DC5A51DEE4}" type="pres">
      <dgm:prSet presAssocID="{078644BB-D10F-40C7-A85B-A3949E7C780E}" presName="sp" presStyleCnt="0"/>
      <dgm:spPr/>
    </dgm:pt>
    <dgm:pt modelId="{F4642958-5CAC-4055-9040-293CD3EE2C87}" type="pres">
      <dgm:prSet presAssocID="{FF7B780D-ACA6-4D3F-854B-16451E144342}" presName="composite" presStyleCnt="0"/>
      <dgm:spPr/>
    </dgm:pt>
    <dgm:pt modelId="{B07A76B7-A038-4041-A268-F40992C91FCF}" type="pres">
      <dgm:prSet presAssocID="{FF7B780D-ACA6-4D3F-854B-16451E14434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2321B5E-909B-4DDA-A741-680827755CFE}" type="pres">
      <dgm:prSet presAssocID="{FF7B780D-ACA6-4D3F-854B-16451E144342}" presName="descendantText" presStyleLbl="alignAcc1" presStyleIdx="2" presStyleCnt="4">
        <dgm:presLayoutVars>
          <dgm:bulletEnabled val="1"/>
        </dgm:presLayoutVars>
      </dgm:prSet>
      <dgm:spPr/>
    </dgm:pt>
    <dgm:pt modelId="{D97A7FD8-E123-4B85-B5CC-D922E771B185}" type="pres">
      <dgm:prSet presAssocID="{70FF729B-E0A3-4381-A14B-F7CA87B99D97}" presName="sp" presStyleCnt="0"/>
      <dgm:spPr/>
    </dgm:pt>
    <dgm:pt modelId="{C2A18D8F-DA91-461F-900C-CA56F2CEBBE9}" type="pres">
      <dgm:prSet presAssocID="{8BFF3FA2-2388-473F-8B59-03FB0755C7F8}" presName="composite" presStyleCnt="0"/>
      <dgm:spPr/>
    </dgm:pt>
    <dgm:pt modelId="{66E04A02-B446-42D2-8522-228E5729EF3B}" type="pres">
      <dgm:prSet presAssocID="{8BFF3FA2-2388-473F-8B59-03FB0755C7F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26E5077-EF2C-4349-ADF0-E5C5B5B7E6B1}" type="pres">
      <dgm:prSet presAssocID="{8BFF3FA2-2388-473F-8B59-03FB0755C7F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890A605-F33F-49B9-BFC3-3E81AAF15B1B}" srcId="{FF7B780D-ACA6-4D3F-854B-16451E144342}" destId="{41D865DD-628E-4691-998D-8A1B95659ECD}" srcOrd="1" destOrd="0" parTransId="{31B56089-50CA-4CC5-A6B1-4864BA331982}" sibTransId="{E8738BEE-029F-4F44-87BB-6D4849340F7B}"/>
    <dgm:cxn modelId="{F4FD9D1F-F123-434C-8745-0099ADD649A9}" srcId="{1EE048CA-0CC8-40EF-A781-68656DFAA2B0}" destId="{5EF0F038-73F5-4C94-A06C-F0F7070CE548}" srcOrd="1" destOrd="0" parTransId="{48C06EB6-0EDE-4E28-B55D-14C9D05C4FB4}" sibTransId="{078644BB-D10F-40C7-A85B-A3949E7C780E}"/>
    <dgm:cxn modelId="{23E42A20-9F12-4760-BA1C-C66D52E32F77}" type="presOf" srcId="{934EEF61-67F2-4578-BB6D-8D34D88AC72E}" destId="{62321B5E-909B-4DDA-A741-680827755CFE}" srcOrd="0" destOrd="0" presId="urn:microsoft.com/office/officeart/2005/8/layout/chevron2"/>
    <dgm:cxn modelId="{8B6F162E-26AC-458B-AD65-F6977D16BC18}" srcId="{1EE048CA-0CC8-40EF-A781-68656DFAA2B0}" destId="{03E103D0-E1C5-4690-8807-40E0D9175BD5}" srcOrd="0" destOrd="0" parTransId="{725261BA-DA49-48AE-8A72-F95F00184549}" sibTransId="{62D5DB30-9327-4465-9460-27C684634041}"/>
    <dgm:cxn modelId="{55995E36-A44E-497B-81C1-99792BB33715}" type="presOf" srcId="{8BFF3FA2-2388-473F-8B59-03FB0755C7F8}" destId="{66E04A02-B446-42D2-8522-228E5729EF3B}" srcOrd="0" destOrd="0" presId="urn:microsoft.com/office/officeart/2005/8/layout/chevron2"/>
    <dgm:cxn modelId="{6D2E1A5B-A937-4DB9-AA42-A434FCFCA509}" type="presOf" srcId="{8C09691B-24E7-4FEF-A688-4192FC34149A}" destId="{F26E5077-EF2C-4349-ADF0-E5C5B5B7E6B1}" srcOrd="0" destOrd="1" presId="urn:microsoft.com/office/officeart/2005/8/layout/chevron2"/>
    <dgm:cxn modelId="{40464A5B-E137-4D51-BD2F-32C7DB56BF8F}" type="presOf" srcId="{03E103D0-E1C5-4690-8807-40E0D9175BD5}" destId="{0D30174E-8CE4-410F-9EC3-89BDFEE58A47}" srcOrd="0" destOrd="0" presId="urn:microsoft.com/office/officeart/2005/8/layout/chevron2"/>
    <dgm:cxn modelId="{B8A72642-F991-43FF-AC19-0E202F0DCF22}" type="presOf" srcId="{5EF0F038-73F5-4C94-A06C-F0F7070CE548}" destId="{FD64C192-6E74-4E18-B383-191C530D93FC}" srcOrd="0" destOrd="0" presId="urn:microsoft.com/office/officeart/2005/8/layout/chevron2"/>
    <dgm:cxn modelId="{6F27D450-92DF-4EB3-BED6-58F7ACB2B1A5}" srcId="{03E103D0-E1C5-4690-8807-40E0D9175BD5}" destId="{BFBF860D-72CD-41D1-BBFA-3370B772A476}" srcOrd="1" destOrd="0" parTransId="{A226EAA7-2D79-41E6-B3AF-1F198DD8602D}" sibTransId="{451CDE46-3BAA-496F-9AAD-7F70745F93AC}"/>
    <dgm:cxn modelId="{2E4AC778-CDA4-4996-A3B5-B8A9C341EA70}" type="presOf" srcId="{41D865DD-628E-4691-998D-8A1B95659ECD}" destId="{62321B5E-909B-4DDA-A741-680827755CFE}" srcOrd="0" destOrd="1" presId="urn:microsoft.com/office/officeart/2005/8/layout/chevron2"/>
    <dgm:cxn modelId="{5AB57359-DEA0-4DAA-9F2F-E2AC2DC0C4B9}" type="presOf" srcId="{987A62EF-8E3A-4CE5-9C1B-14E668A29434}" destId="{67285563-D0C6-4B8A-9F90-8ADA426FDC99}" srcOrd="0" destOrd="0" presId="urn:microsoft.com/office/officeart/2005/8/layout/chevron2"/>
    <dgm:cxn modelId="{774AD484-777A-4641-B003-C2AF54B4045D}" srcId="{03E103D0-E1C5-4690-8807-40E0D9175BD5}" destId="{987A62EF-8E3A-4CE5-9C1B-14E668A29434}" srcOrd="0" destOrd="0" parTransId="{D5F585B8-57DC-4FCD-BBAF-FC502D35F25C}" sibTransId="{50781286-10DC-44D7-84A4-1AB0606C3AAA}"/>
    <dgm:cxn modelId="{70A76496-6CA0-4182-826C-24AD4CC8E43B}" srcId="{8BFF3FA2-2388-473F-8B59-03FB0755C7F8}" destId="{80D222EC-E036-4777-9FF8-8A351C8B8E2C}" srcOrd="0" destOrd="0" parTransId="{71FD5B35-ECD4-4742-BAF0-BBA2ECBFC0CA}" sibTransId="{DA894241-C0BC-452A-AB72-70312E9C6CD8}"/>
    <dgm:cxn modelId="{50F4A4B1-A343-4644-9C53-75C8C7E005B6}" srcId="{5EF0F038-73F5-4C94-A06C-F0F7070CE548}" destId="{57E2B688-0B67-4A11-A1F2-6E6AA1D5F08E}" srcOrd="1" destOrd="0" parTransId="{FBD5FFEF-3137-40ED-B0CB-133700CAE3E6}" sibTransId="{6A0FFBB4-DF4C-43E0-9059-57B6E76087A2}"/>
    <dgm:cxn modelId="{FA0DBDB7-7EB8-4BD0-B162-C1C39F49D1C0}" type="presOf" srcId="{BFBF860D-72CD-41D1-BBFA-3370B772A476}" destId="{67285563-D0C6-4B8A-9F90-8ADA426FDC99}" srcOrd="0" destOrd="1" presId="urn:microsoft.com/office/officeart/2005/8/layout/chevron2"/>
    <dgm:cxn modelId="{E3C2E3C2-969B-4B18-9FB3-9AF165883627}" type="presOf" srcId="{80D222EC-E036-4777-9FF8-8A351C8B8E2C}" destId="{F26E5077-EF2C-4349-ADF0-E5C5B5B7E6B1}" srcOrd="0" destOrd="0" presId="urn:microsoft.com/office/officeart/2005/8/layout/chevron2"/>
    <dgm:cxn modelId="{09E511C4-6AA7-41F6-BE05-6C1811F81A90}" srcId="{5EF0F038-73F5-4C94-A06C-F0F7070CE548}" destId="{372BF072-4768-43C0-BB18-DC745F45825C}" srcOrd="0" destOrd="0" parTransId="{5ADDAA6E-C653-45B4-A41E-687AE3DA4FB3}" sibTransId="{9AABD2C9-FDD8-4A68-B823-CAD395BC0868}"/>
    <dgm:cxn modelId="{FB4F4AC9-8CCF-4513-AAF1-E84A65946FC8}" srcId="{8BFF3FA2-2388-473F-8B59-03FB0755C7F8}" destId="{8C09691B-24E7-4FEF-A688-4192FC34149A}" srcOrd="1" destOrd="0" parTransId="{92764788-E5B9-4890-8D5B-3F8A785A17C3}" sibTransId="{357BDC8E-59B0-435E-A1B5-5B0546DE543D}"/>
    <dgm:cxn modelId="{EA4D25CB-CB06-4793-8F94-FEBD64F15DA9}" type="presOf" srcId="{372BF072-4768-43C0-BB18-DC745F45825C}" destId="{0302A4CE-04ED-4C46-A017-E082E5645D9C}" srcOrd="0" destOrd="0" presId="urn:microsoft.com/office/officeart/2005/8/layout/chevron2"/>
    <dgm:cxn modelId="{47D774D4-4CB7-4B31-8A81-E4074E8CA30B}" type="presOf" srcId="{57E2B688-0B67-4A11-A1F2-6E6AA1D5F08E}" destId="{0302A4CE-04ED-4C46-A017-E082E5645D9C}" srcOrd="0" destOrd="1" presId="urn:microsoft.com/office/officeart/2005/8/layout/chevron2"/>
    <dgm:cxn modelId="{5A190BD8-8494-4739-B80F-800F6C0FAED5}" srcId="{1EE048CA-0CC8-40EF-A781-68656DFAA2B0}" destId="{8BFF3FA2-2388-473F-8B59-03FB0755C7F8}" srcOrd="3" destOrd="0" parTransId="{F4C5F9CE-2B80-4390-99FA-EE7C20B158E5}" sibTransId="{84424247-F42D-4F6F-80BE-444735F9DD97}"/>
    <dgm:cxn modelId="{6FED4DE9-34A9-46E8-9F74-E8013CE727F9}" type="presOf" srcId="{FF7B780D-ACA6-4D3F-854B-16451E144342}" destId="{B07A76B7-A038-4041-A268-F40992C91FCF}" srcOrd="0" destOrd="0" presId="urn:microsoft.com/office/officeart/2005/8/layout/chevron2"/>
    <dgm:cxn modelId="{6B1F1BEC-D2CD-4B4A-8B9B-EB0527087E04}" srcId="{FF7B780D-ACA6-4D3F-854B-16451E144342}" destId="{934EEF61-67F2-4578-BB6D-8D34D88AC72E}" srcOrd="0" destOrd="0" parTransId="{B774D08E-3F66-48BF-BAC4-3FB8104112E0}" sibTransId="{66E1A3B0-8F91-400D-BF1F-011798ED3E9D}"/>
    <dgm:cxn modelId="{8658AFEC-8424-4415-8FD8-116373F7BD24}" type="presOf" srcId="{1EE048CA-0CC8-40EF-A781-68656DFAA2B0}" destId="{E9FFEACB-CC4A-4676-9493-ED44657FECB4}" srcOrd="0" destOrd="0" presId="urn:microsoft.com/office/officeart/2005/8/layout/chevron2"/>
    <dgm:cxn modelId="{886509F0-3CD1-422E-B92E-FB11468FA2D8}" srcId="{1EE048CA-0CC8-40EF-A781-68656DFAA2B0}" destId="{FF7B780D-ACA6-4D3F-854B-16451E144342}" srcOrd="2" destOrd="0" parTransId="{DF610D6D-B2BC-4069-B851-B417340DADF8}" sibTransId="{70FF729B-E0A3-4381-A14B-F7CA87B99D97}"/>
    <dgm:cxn modelId="{BB8D7960-5BF4-40CC-8617-412DCC3439BB}" type="presParOf" srcId="{E9FFEACB-CC4A-4676-9493-ED44657FECB4}" destId="{1287D0B4-A327-42C3-90B0-FA66E4C173EC}" srcOrd="0" destOrd="0" presId="urn:microsoft.com/office/officeart/2005/8/layout/chevron2"/>
    <dgm:cxn modelId="{1F94110D-C5C7-4417-B98C-A59A4746864E}" type="presParOf" srcId="{1287D0B4-A327-42C3-90B0-FA66E4C173EC}" destId="{0D30174E-8CE4-410F-9EC3-89BDFEE58A47}" srcOrd="0" destOrd="0" presId="urn:microsoft.com/office/officeart/2005/8/layout/chevron2"/>
    <dgm:cxn modelId="{C96A735D-8B9E-45DF-8A65-D9D5DB57BF88}" type="presParOf" srcId="{1287D0B4-A327-42C3-90B0-FA66E4C173EC}" destId="{67285563-D0C6-4B8A-9F90-8ADA426FDC99}" srcOrd="1" destOrd="0" presId="urn:microsoft.com/office/officeart/2005/8/layout/chevron2"/>
    <dgm:cxn modelId="{A341B200-E280-4CD6-A242-373075672E5A}" type="presParOf" srcId="{E9FFEACB-CC4A-4676-9493-ED44657FECB4}" destId="{D8D09FEC-5AE6-43F6-AF01-89F0D09CE808}" srcOrd="1" destOrd="0" presId="urn:microsoft.com/office/officeart/2005/8/layout/chevron2"/>
    <dgm:cxn modelId="{148A1D64-967B-4D37-BF9B-125F48090938}" type="presParOf" srcId="{E9FFEACB-CC4A-4676-9493-ED44657FECB4}" destId="{646FB784-010A-4897-97E2-613C15C46EDE}" srcOrd="2" destOrd="0" presId="urn:microsoft.com/office/officeart/2005/8/layout/chevron2"/>
    <dgm:cxn modelId="{798EEF93-9529-472D-8D04-996B4B69F6D9}" type="presParOf" srcId="{646FB784-010A-4897-97E2-613C15C46EDE}" destId="{FD64C192-6E74-4E18-B383-191C530D93FC}" srcOrd="0" destOrd="0" presId="urn:microsoft.com/office/officeart/2005/8/layout/chevron2"/>
    <dgm:cxn modelId="{AE986263-86D4-4428-8378-11006E346559}" type="presParOf" srcId="{646FB784-010A-4897-97E2-613C15C46EDE}" destId="{0302A4CE-04ED-4C46-A017-E082E5645D9C}" srcOrd="1" destOrd="0" presId="urn:microsoft.com/office/officeart/2005/8/layout/chevron2"/>
    <dgm:cxn modelId="{CFA7D496-BE41-4801-B074-078D93A78A21}" type="presParOf" srcId="{E9FFEACB-CC4A-4676-9493-ED44657FECB4}" destId="{486E9DF1-A9BA-4B42-A530-A5DC5A51DEE4}" srcOrd="3" destOrd="0" presId="urn:microsoft.com/office/officeart/2005/8/layout/chevron2"/>
    <dgm:cxn modelId="{C54177A1-DB95-430B-BCF7-74746E2EB5F1}" type="presParOf" srcId="{E9FFEACB-CC4A-4676-9493-ED44657FECB4}" destId="{F4642958-5CAC-4055-9040-293CD3EE2C87}" srcOrd="4" destOrd="0" presId="urn:microsoft.com/office/officeart/2005/8/layout/chevron2"/>
    <dgm:cxn modelId="{E99A6A1B-A9B6-454A-BF51-C2297120C261}" type="presParOf" srcId="{F4642958-5CAC-4055-9040-293CD3EE2C87}" destId="{B07A76B7-A038-4041-A268-F40992C91FCF}" srcOrd="0" destOrd="0" presId="urn:microsoft.com/office/officeart/2005/8/layout/chevron2"/>
    <dgm:cxn modelId="{371815DD-0C1A-419A-B248-00A5433551E7}" type="presParOf" srcId="{F4642958-5CAC-4055-9040-293CD3EE2C87}" destId="{62321B5E-909B-4DDA-A741-680827755CFE}" srcOrd="1" destOrd="0" presId="urn:microsoft.com/office/officeart/2005/8/layout/chevron2"/>
    <dgm:cxn modelId="{8DD26E84-50F9-41A3-AD95-F5C22B9309E6}" type="presParOf" srcId="{E9FFEACB-CC4A-4676-9493-ED44657FECB4}" destId="{D97A7FD8-E123-4B85-B5CC-D922E771B185}" srcOrd="5" destOrd="0" presId="urn:microsoft.com/office/officeart/2005/8/layout/chevron2"/>
    <dgm:cxn modelId="{5FFA00AA-B7AA-4494-B7BD-EEDDE7FFD83E}" type="presParOf" srcId="{E9FFEACB-CC4A-4676-9493-ED44657FECB4}" destId="{C2A18D8F-DA91-461F-900C-CA56F2CEBBE9}" srcOrd="6" destOrd="0" presId="urn:microsoft.com/office/officeart/2005/8/layout/chevron2"/>
    <dgm:cxn modelId="{C56D1DBB-4AEC-4B3A-817B-DAB32D9E5B73}" type="presParOf" srcId="{C2A18D8F-DA91-461F-900C-CA56F2CEBBE9}" destId="{66E04A02-B446-42D2-8522-228E5729EF3B}" srcOrd="0" destOrd="0" presId="urn:microsoft.com/office/officeart/2005/8/layout/chevron2"/>
    <dgm:cxn modelId="{9B416F44-DD1F-4549-9469-9EB53ABE5C65}" type="presParOf" srcId="{C2A18D8F-DA91-461F-900C-CA56F2CEBBE9}" destId="{F26E5077-EF2C-4349-ADF0-E5C5B5B7E6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0174E-8CE4-410F-9EC3-89BDFEE58A47}">
      <dsp:nvSpPr>
        <dsp:cNvPr id="0" name=""/>
        <dsp:cNvSpPr/>
      </dsp:nvSpPr>
      <dsp:spPr>
        <a:xfrm rot="5400000">
          <a:off x="-184664" y="186105"/>
          <a:ext cx="1231096" cy="86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碩士</a:t>
          </a:r>
        </a:p>
      </dsp:txBody>
      <dsp:txXfrm rot="-5400000">
        <a:off x="1" y="432325"/>
        <a:ext cx="861767" cy="369329"/>
      </dsp:txXfrm>
    </dsp:sp>
    <dsp:sp modelId="{67285563-D0C6-4B8A-9F90-8ADA426FDC99}">
      <dsp:nvSpPr>
        <dsp:cNvPr id="0" name=""/>
        <dsp:cNvSpPr/>
      </dsp:nvSpPr>
      <dsp:spPr>
        <a:xfrm rot="5400000">
          <a:off x="3526452" y="-2663243"/>
          <a:ext cx="800212" cy="6129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職棒運動與股市</a:t>
          </a:r>
        </a:p>
      </dsp:txBody>
      <dsp:txXfrm rot="-5400000">
        <a:off x="861768" y="40504"/>
        <a:ext cx="6090519" cy="722086"/>
      </dsp:txXfrm>
    </dsp:sp>
    <dsp:sp modelId="{FD64C192-6E74-4E18-B383-191C530D93FC}">
      <dsp:nvSpPr>
        <dsp:cNvPr id="0" name=""/>
        <dsp:cNvSpPr/>
      </dsp:nvSpPr>
      <dsp:spPr>
        <a:xfrm rot="5400000">
          <a:off x="-184664" y="1270203"/>
          <a:ext cx="1231096" cy="86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博士班</a:t>
          </a:r>
        </a:p>
      </dsp:txBody>
      <dsp:txXfrm rot="-5400000">
        <a:off x="1" y="1516423"/>
        <a:ext cx="861767" cy="369329"/>
      </dsp:txXfrm>
    </dsp:sp>
    <dsp:sp modelId="{0302A4CE-04ED-4C46-A017-E082E5645D9C}">
      <dsp:nvSpPr>
        <dsp:cNvPr id="0" name=""/>
        <dsp:cNvSpPr/>
      </dsp:nvSpPr>
      <dsp:spPr>
        <a:xfrm rot="5400000">
          <a:off x="3526452" y="-1579145"/>
          <a:ext cx="800212" cy="6129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計量模型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GARCH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模型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-CDS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Oil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Events: SARS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、政策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861768" y="1124602"/>
        <a:ext cx="6090519" cy="722086"/>
      </dsp:txXfrm>
    </dsp:sp>
    <dsp:sp modelId="{B07A76B7-A038-4041-A268-F40992C91FCF}">
      <dsp:nvSpPr>
        <dsp:cNvPr id="0" name=""/>
        <dsp:cNvSpPr/>
      </dsp:nvSpPr>
      <dsp:spPr>
        <a:xfrm rot="5400000">
          <a:off x="-184664" y="2354302"/>
          <a:ext cx="1231096" cy="86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博士</a:t>
          </a:r>
        </a:p>
      </dsp:txBody>
      <dsp:txXfrm rot="-5400000">
        <a:off x="1" y="2600522"/>
        <a:ext cx="861767" cy="369329"/>
      </dsp:txXfrm>
    </dsp:sp>
    <dsp:sp modelId="{62321B5E-909B-4DDA-A741-680827755CFE}">
      <dsp:nvSpPr>
        <dsp:cNvPr id="0" name=""/>
        <dsp:cNvSpPr/>
      </dsp:nvSpPr>
      <dsp:spPr>
        <a:xfrm rot="5400000">
          <a:off x="3526452" y="-495046"/>
          <a:ext cx="800212" cy="6129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Event: Sovereign Credit Rating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→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Index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CDS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861768" y="2208701"/>
        <a:ext cx="6090519" cy="722086"/>
      </dsp:txXfrm>
    </dsp:sp>
    <dsp:sp modelId="{66E04A02-B446-42D2-8522-228E5729EF3B}">
      <dsp:nvSpPr>
        <dsp:cNvPr id="0" name=""/>
        <dsp:cNvSpPr/>
      </dsp:nvSpPr>
      <dsp:spPr>
        <a:xfrm rot="5400000">
          <a:off x="-184664" y="3438400"/>
          <a:ext cx="1231096" cy="8617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</a:t>
          </a:r>
        </a:p>
      </dsp:txBody>
      <dsp:txXfrm rot="-5400000">
        <a:off x="1" y="3684620"/>
        <a:ext cx="861767" cy="369329"/>
      </dsp:txXfrm>
    </dsp:sp>
    <dsp:sp modelId="{F26E5077-EF2C-4349-ADF0-E5C5B5B7E6B1}">
      <dsp:nvSpPr>
        <dsp:cNvPr id="0" name=""/>
        <dsp:cNvSpPr/>
      </dsp:nvSpPr>
      <dsp:spPr>
        <a:xfrm rot="5400000">
          <a:off x="3526452" y="589051"/>
          <a:ext cx="800212" cy="6129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事件研究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與</a:t>
          </a:r>
          <a:r>
            <a:rPr lang="zh-TW" altLang="en-US" sz="16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迴歸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Event: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金融重大事件、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Credit Rating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、外資評等、分析師推薦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861768" y="3292799"/>
        <a:ext cx="6090519" cy="72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B6CCA-5A44-41C8-B883-41A5C3A67BF4}" type="datetimeFigureOut">
              <a:rPr lang="zh-TW" altLang="en-US" smtClean="0"/>
              <a:t>2024/5/16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D516-43E0-4CDE-8407-F2E7B27DEC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30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35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2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77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14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78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6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202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83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39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362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9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20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32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74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30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78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5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3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40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9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8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62614-C25C-4595-9E0A-BD7E7FC8FB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FGU-2024</a:t>
            </a:r>
            <a:r>
              <a:rPr lang="zh-TW" altLang="en-US"/>
              <a:t>年中小企業經營管理研討會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D776-4728-4E82-8A72-045F6BA068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47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ihchun@niu.edu.t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holar.google.com.tw/scholar?start=0&amp;q=Olympic+Stock&amp;hl=zh-TW&amp;as_sdt=0,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j.com.tw/TEJPLUS/%E3%80%90TEJ%E3%80%91%E4%BA%8B%E4%BB%B6%E7%A0%94%E7%A9%B6%E7%B3%BB%E7%B5%B1%E6%8A%80%E8%A1%93%E6%89%8B%E5%86%8A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npb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s://sports.ettoday.net/news/417821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E7360-E283-CB38-128E-26DA67BB9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27237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事件研究之應用</a:t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從財務領域走向一般管理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2C7F065-764A-3602-5A0D-9F763AF51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陳志鈞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國立宜蘭大學應用經濟與管理學系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 兼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EMBA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執行長</a:t>
            </a:r>
          </a:p>
        </p:txBody>
      </p:sp>
    </p:spTree>
    <p:extLst>
      <p:ext uri="{BB962C8B-B14F-4D97-AF65-F5344CB8AC3E}">
        <p14:creationId xmlns:p14="http://schemas.microsoft.com/office/powerpoint/2010/main" val="31203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8393A-A6BA-C219-3F4B-0B8BF22F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事件研究的基本概念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事件研究的操作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事件種類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樣本公司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志鈞的一些研究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從財務走向一般管理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05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事件研究的基本概念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06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甚麼是「事件研究」？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顧名思義，就是研究「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」的發生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公司股價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」報酬率之影響。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又或者其他金融工具的指標變動率，如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CDS…)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2D42A7-A849-9871-6688-1F225062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D97DE-855F-8AAE-53C1-A9DE132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5663D2-1C6D-9DD9-0834-67D1C427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77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甚麼是「事件研究」？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顧名思義，就是研究「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」對「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公司股價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」的影響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2D42A7-A849-9871-6688-1F225062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D97DE-855F-8AAE-53C1-A9DE132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5663D2-1C6D-9DD9-0834-67D1C427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51B63E9-2044-03C7-4698-34ABE2BC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795"/>
            <a:ext cx="9144000" cy="58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甚麼是「事件研究」？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顧名思義，就是研究「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」對「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公司股價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」的影響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2D42A7-A849-9871-6688-1F2250623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7D97DE-855F-8AAE-53C1-A9DE132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5663D2-1C6D-9DD9-0834-67D1C427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51B63E9-2044-03C7-4698-34ABE2BC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795"/>
            <a:ext cx="9144000" cy="58124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DD9F87A-CB00-C8FC-7635-7EA7C35AA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例如甚麼事件？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營收宣告、財報發佈、股利宣告、法說會、董事會、股東大會、舉債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發行公司債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、募股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現金增資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、庫藏股宣告、經理人異動、併購、對外投資、資本支出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分析師推薦、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信用評等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、外資評等、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(00940)…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92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800" dirty="0"/>
              <a:t>Norden, L., &amp; Weber, M. (2004). Informational efficiency of credit default swap and stock markets: The impact of credit rating announcements. </a:t>
            </a:r>
            <a:r>
              <a:rPr lang="en-US" altLang="zh-TW" sz="1800" i="1" dirty="0"/>
              <a:t>Journal of Banking &amp; Finance</a:t>
            </a:r>
            <a:r>
              <a:rPr lang="en-US" altLang="zh-TW" sz="1800" dirty="0"/>
              <a:t>, 28(11), 2813-2843.</a:t>
            </a:r>
            <a:endParaRPr lang="zh-TW" altLang="en-US" sz="1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972BEC-6316-A7FA-0AF6-D642E668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23122"/>
            <a:ext cx="5946258" cy="48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黃旭輝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(2006).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經理人異動與股東財富效果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800" b="1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管理評論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25(1), 23-45.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C97683E-EE27-14BF-7F8D-F1D773BE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84" y="2448502"/>
            <a:ext cx="7392432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事件研究的操作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9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起源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A35F4E-52A3-5818-84E1-2F516BD2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6" y="1883352"/>
            <a:ext cx="6763694" cy="14289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3F342F-2642-5712-9BA1-B2B5946F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6" y="4223260"/>
            <a:ext cx="6392167" cy="136226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43B0F01-19CC-C320-DE69-51184D238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312" y="1152207"/>
            <a:ext cx="4477375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7004700-A84C-4A74-8766-154690F6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69925"/>
            <a:ext cx="3600450" cy="1325563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講者介紹</a:t>
            </a:r>
            <a:b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陳志鈞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87C9E-0E82-4158-B123-79A31F4F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01" y="2288833"/>
            <a:ext cx="4572000" cy="3711571"/>
          </a:xfrm>
        </p:spPr>
        <p:txBody>
          <a:bodyPr>
            <a:normAutofit/>
          </a:bodyPr>
          <a:lstStyle/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現職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國立宜蘭大學 </a:t>
            </a:r>
            <a:r>
              <a:rPr lang="zh-TW" altLang="en-US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應用經濟與管理學系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國立宜蘭大學 </a:t>
            </a:r>
            <a:r>
              <a:rPr lang="en-US" altLang="zh-TW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EMBA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執行長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元智大學 管理學院 財務金融 博士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佛光大學管理學系助理教授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企業常年財務顧問、上市公司總經理特助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研究興趣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證券投資、行為財務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  <a:endParaRPr lang="en-US" altLang="zh-TW" sz="1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chihchun@niu.edu.tw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Facebook - 登入或註冊">
            <a:extLst>
              <a:ext uri="{FF2B5EF4-FFF2-40B4-BE49-F238E27FC236}">
                <a16:creationId xmlns:a16="http://schemas.microsoft.com/office/drawing/2014/main" id="{0A047033-F46C-4B0C-9664-76E4FF72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3894" y="416439"/>
            <a:ext cx="2691480" cy="2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702" y="182859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803" y="3543213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12E396-EBDF-403D-8461-52D8EEB6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CD776-4728-4E82-8A72-045F6BA0689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Picture 2" descr="可能是眼鏡和牛角扣大衣的插圖">
            <a:extLst>
              <a:ext uri="{FF2B5EF4-FFF2-40B4-BE49-F238E27FC236}">
                <a16:creationId xmlns:a16="http://schemas.microsoft.com/office/drawing/2014/main" id="{FF7B8C64-A2DF-F006-2D99-818B9F76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593935"/>
            <a:ext cx="2626621" cy="31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6FC0B2-7B1C-3140-8B50-6C6D400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/>
              <a:t>2024/5/25</a:t>
            </a:r>
            <a:endParaRPr lang="zh-TW" altLang="en-US" b="1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6BBD7B4C-ADDF-0457-4AC4-4362DCA3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</p:spTree>
    <p:extLst>
      <p:ext uri="{BB962C8B-B14F-4D97-AF65-F5344CB8AC3E}">
        <p14:creationId xmlns:p14="http://schemas.microsoft.com/office/powerpoint/2010/main" val="398088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定義「事件」與「事件日」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庫藏股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庫藏股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股利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股利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除權息、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股利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發放</a:t>
            </a:r>
            <a:endParaRPr lang="en-US" altLang="zh-TW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運動賽事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取得主辦權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運動賽事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開幕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79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028" name="Picture 4" descr="2004 年第28 屆雅典奧運會- 中華奧林匹克委員會">
            <a:extLst>
              <a:ext uri="{FF2B5EF4-FFF2-40B4-BE49-F238E27FC236}">
                <a16:creationId xmlns:a16="http://schemas.microsoft.com/office/drawing/2014/main" id="{96946E7C-03F6-E343-3079-A44ECE00A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25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E8A7A65-DF0D-483D-C9E0-E5C0A954A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785" y="2205581"/>
            <a:ext cx="5582429" cy="3591426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47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A6956171-265F-9716-1921-BEF3A8CA8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306" y="1909046"/>
            <a:ext cx="5105660" cy="3931235"/>
          </a:xfrm>
        </p:spPr>
      </p:pic>
    </p:spTree>
    <p:extLst>
      <p:ext uri="{BB962C8B-B14F-4D97-AF65-F5344CB8AC3E}">
        <p14:creationId xmlns:p14="http://schemas.microsoft.com/office/powerpoint/2010/main" val="96248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F9A3B-3F9D-3192-70B1-ED548E8F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hlinkClick r:id="rId2"/>
            <a:extLst>
              <a:ext uri="{FF2B5EF4-FFF2-40B4-BE49-F238E27FC236}">
                <a16:creationId xmlns:a16="http://schemas.microsoft.com/office/drawing/2014/main" id="{B33688B5-E819-3EC3-F50A-4967A1B3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4" y="2093479"/>
            <a:ext cx="796401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定義及估計異常報酬率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(Abnormal Return, AR)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25</a:t>
            </a:fld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0C82C50-4945-ABDA-448D-E64CC022041F}"/>
              </a:ext>
            </a:extLst>
          </p:cNvPr>
          <p:cNvCxnSpPr>
            <a:cxnSpLocks/>
          </p:cNvCxnSpPr>
          <p:nvPr/>
        </p:nvCxnSpPr>
        <p:spPr>
          <a:xfrm>
            <a:off x="628650" y="2652785"/>
            <a:ext cx="78840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11B63B3-EE68-7477-3FF4-6550FA77BDB9}"/>
              </a:ext>
            </a:extLst>
          </p:cNvPr>
          <p:cNvCxnSpPr>
            <a:cxnSpLocks/>
          </p:cNvCxnSpPr>
          <p:nvPr/>
        </p:nvCxnSpPr>
        <p:spPr>
          <a:xfrm>
            <a:off x="7001164" y="2371075"/>
            <a:ext cx="0" cy="5449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578D443-1191-3A73-9758-1891747B067B}"/>
              </a:ext>
            </a:extLst>
          </p:cNvPr>
          <p:cNvCxnSpPr>
            <a:cxnSpLocks/>
          </p:cNvCxnSpPr>
          <p:nvPr/>
        </p:nvCxnSpPr>
        <p:spPr>
          <a:xfrm>
            <a:off x="6115050" y="2373745"/>
            <a:ext cx="0" cy="5449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E542252E-CCFE-4B62-AD5E-DE6C1B34CED9}"/>
              </a:ext>
            </a:extLst>
          </p:cNvPr>
          <p:cNvCxnSpPr>
            <a:cxnSpLocks/>
          </p:cNvCxnSpPr>
          <p:nvPr/>
        </p:nvCxnSpPr>
        <p:spPr>
          <a:xfrm>
            <a:off x="7865341" y="2371075"/>
            <a:ext cx="0" cy="5449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6F520495-8BA4-632E-4D86-985960FDBF13}"/>
              </a:ext>
            </a:extLst>
          </p:cNvPr>
          <p:cNvCxnSpPr>
            <a:cxnSpLocks/>
          </p:cNvCxnSpPr>
          <p:nvPr/>
        </p:nvCxnSpPr>
        <p:spPr>
          <a:xfrm>
            <a:off x="947305" y="2380312"/>
            <a:ext cx="0" cy="5449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B779DB2-9A4B-9161-E7E6-60846C62D1A8}"/>
              </a:ext>
            </a:extLst>
          </p:cNvPr>
          <p:cNvSpPr/>
          <p:nvPr/>
        </p:nvSpPr>
        <p:spPr>
          <a:xfrm>
            <a:off x="966645" y="2931826"/>
            <a:ext cx="5129066" cy="544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估計期間 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個交易日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(-270~-21)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B743835-0E2A-8A7B-E0F5-4A32724C4B0B}"/>
              </a:ext>
            </a:extLst>
          </p:cNvPr>
          <p:cNvSpPr/>
          <p:nvPr/>
        </p:nvSpPr>
        <p:spPr>
          <a:xfrm>
            <a:off x="6139875" y="2931826"/>
            <a:ext cx="1725466" cy="5449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事件窗口</a:t>
            </a: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假設為</a:t>
            </a:r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(-20~20)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68FB672-86C0-154A-DDB2-A34A43363B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99" y="3811892"/>
            <a:ext cx="3398404" cy="2208069"/>
          </a:xfrm>
          <a:prstGeom prst="rect">
            <a:avLst/>
          </a:prstGeom>
          <a:noFill/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D738D31-C78C-C743-BD84-F6A73DDDCADB}"/>
              </a:ext>
            </a:extLst>
          </p:cNvPr>
          <p:cNvSpPr/>
          <p:nvPr/>
        </p:nvSpPr>
        <p:spPr>
          <a:xfrm>
            <a:off x="6115050" y="1943604"/>
            <a:ext cx="1750289" cy="4116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分析師推薦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46303D1-D746-85A0-65AE-AF074E6205EB}"/>
              </a:ext>
            </a:extLst>
          </p:cNvPr>
          <p:cNvSpPr txBox="1"/>
          <p:nvPr/>
        </p:nvSpPr>
        <p:spPr>
          <a:xfrm>
            <a:off x="906608" y="1423911"/>
            <a:ext cx="4765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TEJ</a:t>
            </a:r>
            <a:r>
              <a:rPr lang="zh-TW" alt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事件研究技術文件</a:t>
            </a:r>
            <a:endParaRPr lang="en-US" altLang="zh-TW" sz="12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12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1200" b="1" dirty="0">
                <a:solidFill>
                  <a:srgbClr val="00B0F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hlinkClick r:id="rId3"/>
              </a:rPr>
              <a:t>http://www.tej.com.tw/TEJPLUS/%E3%80%90TEJ%E3%80%91%E4%BA%8B%E4%BB%B6%E7%A0%94%E7%A9%B6%E7%B3%BB%E7%B5%B1%E6%8A%80%E8%A1%93%E6%89%8B%E5%86%8A.pdf</a:t>
            </a:r>
            <a:endParaRPr lang="zh-TW" altLang="en-US" sz="1200" b="1" dirty="0">
              <a:solidFill>
                <a:srgbClr val="00B0F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E0A7D6D4-1B11-A2B6-A766-7A0F7C2F9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01" y="3813161"/>
            <a:ext cx="3435965" cy="2206800"/>
          </a:xfrm>
          <a:prstGeom prst="rect">
            <a:avLst/>
          </a:prstGeom>
          <a:noFill/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4E8BE522-DD1E-EE9C-D72E-23CB01C1A409}"/>
              </a:ext>
            </a:extLst>
          </p:cNvPr>
          <p:cNvSpPr/>
          <p:nvPr/>
        </p:nvSpPr>
        <p:spPr>
          <a:xfrm>
            <a:off x="6095711" y="6019961"/>
            <a:ext cx="2057400" cy="365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AR=R-E(R)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9F73FB55-20BC-2746-46D7-9A0B6FC8E59E}"/>
                  </a:ext>
                </a:extLst>
              </p:cNvPr>
              <p:cNvSpPr/>
              <p:nvPr/>
            </p:nvSpPr>
            <p:spPr>
              <a:xfrm>
                <a:off x="6095711" y="6387107"/>
                <a:ext cx="2057400" cy="3651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rgbClr val="FF0000"/>
                    </a:solidFill>
                  </a:rPr>
                  <a:t>AAR=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nary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: 圓角 6">
                <a:extLst>
                  <a:ext uri="{FF2B5EF4-FFF2-40B4-BE49-F238E27FC236}">
                    <a16:creationId xmlns:a16="http://schemas.microsoft.com/office/drawing/2014/main" id="{9F73FB55-20BC-2746-46D7-9A0B6FC8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11" y="6387107"/>
                <a:ext cx="2057400" cy="365125"/>
              </a:xfrm>
              <a:prstGeom prst="roundRect">
                <a:avLst/>
              </a:prstGeom>
              <a:blipFill>
                <a:blip r:embed="rId5"/>
                <a:stretch>
                  <a:fillRect t="-114286" b="-1761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圓角 8">
            <a:extLst>
              <a:ext uri="{FF2B5EF4-FFF2-40B4-BE49-F238E27FC236}">
                <a16:creationId xmlns:a16="http://schemas.microsoft.com/office/drawing/2014/main" id="{01164282-75EC-A3DE-1079-47DE77E8321E}"/>
              </a:ext>
            </a:extLst>
          </p:cNvPr>
          <p:cNvSpPr/>
          <p:nvPr/>
        </p:nvSpPr>
        <p:spPr>
          <a:xfrm>
            <a:off x="6056167" y="3629588"/>
            <a:ext cx="2057400" cy="365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AAR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2451718-88F2-AE06-919D-61C0302D0B5D}"/>
              </a:ext>
            </a:extLst>
          </p:cNvPr>
          <p:cNvSpPr/>
          <p:nvPr/>
        </p:nvSpPr>
        <p:spPr>
          <a:xfrm>
            <a:off x="2329294" y="3629990"/>
            <a:ext cx="2057400" cy="365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CAAR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12081B4-FB80-8678-38F2-EE4A3BF4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73605" cy="4351338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異常報酬率之檢定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分析結果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不只解釋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，進一步試圖找出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迴歸分析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樣本分群</a:t>
            </a:r>
          </a:p>
        </p:txBody>
      </p:sp>
    </p:spTree>
    <p:extLst>
      <p:ext uri="{BB962C8B-B14F-4D97-AF65-F5344CB8AC3E}">
        <p14:creationId xmlns:p14="http://schemas.microsoft.com/office/powerpoint/2010/main" val="1390279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33B71-7CD8-006D-1CC2-9DBB4BE5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06E3B6D-457F-CFDF-6C2D-74B6593F0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36196"/>
            <a:ext cx="7886700" cy="3730195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CA53E-8F92-2CC8-E1F8-D9B3B05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2B444-9F00-D28C-087C-743D6C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DEE20-6697-AAE8-E6BC-3C0AEBA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500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33B71-7CD8-006D-1CC2-9DBB4BE5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CA53E-8F92-2CC8-E1F8-D9B3B05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2B444-9F00-D28C-087C-743D6C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DEE20-6697-AAE8-E6BC-3C0AEBA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7E479FB7-F421-DBD1-B028-87D7207BD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418" y="1260528"/>
            <a:ext cx="6650181" cy="5206732"/>
          </a:xfrm>
        </p:spPr>
      </p:pic>
    </p:spTree>
    <p:extLst>
      <p:ext uri="{BB962C8B-B14F-4D97-AF65-F5344CB8AC3E}">
        <p14:creationId xmlns:p14="http://schemas.microsoft.com/office/powerpoint/2010/main" val="674197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33B71-7CD8-006D-1CC2-9DBB4BE5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CA53E-8F92-2CC8-E1F8-D9B3B05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2B444-9F00-D28C-087C-743D6C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DEE20-6697-AAE8-E6BC-3C0AEBA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3BF2628-AA62-DB7A-A008-34F3BBCE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328" y="1825625"/>
            <a:ext cx="7079343" cy="4351338"/>
          </a:xfrm>
        </p:spPr>
      </p:pic>
    </p:spTree>
    <p:extLst>
      <p:ext uri="{BB962C8B-B14F-4D97-AF65-F5344CB8AC3E}">
        <p14:creationId xmlns:p14="http://schemas.microsoft.com/office/powerpoint/2010/main" val="25656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3403F9-BB95-2547-4918-95FAEA95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69" y="0"/>
            <a:ext cx="514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33B71-7CD8-006D-1CC2-9DBB4BE5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CA53E-8F92-2CC8-E1F8-D9B3B05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2B444-9F00-D28C-087C-743D6C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DEE20-6697-AAE8-E6BC-3C0AEBA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1EBEA52-479A-35EC-C61E-D9D4E17CB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88" y="1377758"/>
            <a:ext cx="7287491" cy="5098447"/>
          </a:xfrm>
        </p:spPr>
      </p:pic>
    </p:spTree>
    <p:extLst>
      <p:ext uri="{BB962C8B-B14F-4D97-AF65-F5344CB8AC3E}">
        <p14:creationId xmlns:p14="http://schemas.microsoft.com/office/powerpoint/2010/main" val="2508773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33B71-7CD8-006D-1CC2-9DBB4BE5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事件研究的步驟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and 4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CA53E-8F92-2CC8-E1F8-D9B3B05E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2024/5/25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2B444-9F00-D28C-087C-743D6C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DEE20-6697-AAE8-E6BC-3C0AEBA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67E403F4-2C1B-4174-652B-4A7C8517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04" y="1825625"/>
            <a:ext cx="7159992" cy="4351338"/>
          </a:xfrm>
        </p:spPr>
      </p:pic>
    </p:spTree>
    <p:extLst>
      <p:ext uri="{BB962C8B-B14F-4D97-AF65-F5344CB8AC3E}">
        <p14:creationId xmlns:p14="http://schemas.microsoft.com/office/powerpoint/2010/main" val="393539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事件種類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11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例如甚麼事件？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營收宣告、財報發佈、股利宣告、法說會、董事會、股東大會、舉債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發行公司債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、募股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現金增資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、庫藏股宣告、經理人異動、併購、對外投資、資本支出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分析師推薦、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信用評等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、外資評等、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(00940)…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870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新商品發布、商品召回、調薪、名人代言、贊助、捐贈、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ESG….</a:t>
            </a: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爆料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誹聞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、雜誌封面、企業更名、代言人跳槽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34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CDDFF2-45BE-0775-A98A-EE4755DF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4" y="4089708"/>
            <a:ext cx="5058481" cy="18004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C9A3C6C-29BC-8FBE-DF35-509651DC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80" y="452022"/>
            <a:ext cx="705901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其他一些有趣的事件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96C314C-3A8D-78D0-C5EE-D0C25B92C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334" y="1825625"/>
            <a:ext cx="5391332" cy="4351338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903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其他一些有趣的事件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250059F5-8580-23F0-01C8-3E4BA746E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148" y="238504"/>
            <a:ext cx="3174547" cy="6182502"/>
          </a:xfrm>
        </p:spPr>
      </p:pic>
    </p:spTree>
    <p:extLst>
      <p:ext uri="{BB962C8B-B14F-4D97-AF65-F5344CB8AC3E}">
        <p14:creationId xmlns:p14="http://schemas.microsoft.com/office/powerpoint/2010/main" val="287701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其他一些有趣的事件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2D06528-05BA-0150-365D-CD6EFE11B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626" y="1948370"/>
            <a:ext cx="6782747" cy="4105848"/>
          </a:xfrm>
        </p:spPr>
      </p:pic>
    </p:spTree>
    <p:extLst>
      <p:ext uri="{BB962C8B-B14F-4D97-AF65-F5344CB8AC3E}">
        <p14:creationId xmlns:p14="http://schemas.microsoft.com/office/powerpoint/2010/main" val="1125422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其他一些有趣的事件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現象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F4BEA33-1018-5CCE-C67B-C0F271E62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705" y="2110317"/>
            <a:ext cx="6906589" cy="3781953"/>
          </a:xfrm>
        </p:spPr>
      </p:pic>
    </p:spTree>
    <p:extLst>
      <p:ext uri="{BB962C8B-B14F-4D97-AF65-F5344CB8AC3E}">
        <p14:creationId xmlns:p14="http://schemas.microsoft.com/office/powerpoint/2010/main" val="1366261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其他一些有趣的事件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原因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6372A1F-B636-530C-DBDD-2E4E0AC55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719023"/>
            <a:ext cx="8051307" cy="4099885"/>
          </a:xfrm>
        </p:spPr>
      </p:pic>
    </p:spTree>
    <p:extLst>
      <p:ext uri="{BB962C8B-B14F-4D97-AF65-F5344CB8AC3E}">
        <p14:creationId xmlns:p14="http://schemas.microsoft.com/office/powerpoint/2010/main" val="146361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287A02-D601-FF98-8A73-D2815A53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69" y="0"/>
            <a:ext cx="514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89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新商品發布、商品召回、調薪、名人代言、贊助、捐贈、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ESG….</a:t>
            </a: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爆料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誹聞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、雜誌封面、企業更名、代言人跳槽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升降息、天災人禍、政府政策、運動賽事、日本人氣女星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678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新商品發布、商品召回、調薪、名人代言、贊助、捐贈、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ESG….</a:t>
            </a: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爆料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誹聞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、雜誌封面、企業更名、代言人跳槽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升降息、天災人禍、政府政策、運動賽事、日本人氣女星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41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A5A52AB-391C-1BED-C206-B31CC6EE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" y="1646237"/>
            <a:ext cx="8392696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4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EE1E91C-521E-3659-A581-90AB63A6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37" y="0"/>
            <a:ext cx="6450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8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樣本公司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083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出發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庫藏股宣告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為例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(1995~2024/5)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8" name="圖片 7" descr="一張含有 行, 繪圖, 圖表, 平行 的圖片&#10;&#10;自動產生的描述">
            <a:extLst>
              <a:ext uri="{FF2B5EF4-FFF2-40B4-BE49-F238E27FC236}">
                <a16:creationId xmlns:a16="http://schemas.microsoft.com/office/drawing/2014/main" id="{ACFD7CB1-071B-9A10-FFBA-1F1CA2F6C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5" y="2465349"/>
            <a:ext cx="5600235" cy="2096498"/>
          </a:xfrm>
          <a:prstGeom prst="rect">
            <a:avLst/>
          </a:prstGeom>
        </p:spPr>
      </p:pic>
      <p:pic>
        <p:nvPicPr>
          <p:cNvPr id="10" name="圖片 9" descr="一張含有 行, 繪圖, 圖表 的圖片&#10;&#10;自動產生的描述">
            <a:extLst>
              <a:ext uri="{FF2B5EF4-FFF2-40B4-BE49-F238E27FC236}">
                <a16:creationId xmlns:a16="http://schemas.microsoft.com/office/drawing/2014/main" id="{CE44237F-C064-3327-677C-3F2B35707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5" y="4561847"/>
            <a:ext cx="5546217" cy="2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7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走向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非事件公司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Spillover effect</a:t>
            </a:r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TW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Contagion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altLang="zh-TW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</a:t>
            </a:r>
          </a:p>
          <a:p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Erwin, G. R., &amp; Miller, J. M. (1998). The intra‐industry effects of open market share repurchases: Contagion or competitive?. </a:t>
            </a:r>
            <a:r>
              <a:rPr lang="en-US" altLang="zh-TW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Financial Research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21(4), 389-406.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F24CE9-3492-CBD8-5F4A-6CC0B383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92" y="3005481"/>
            <a:ext cx="5677058" cy="33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走向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非事件公司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Spillover effect</a:t>
            </a:r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TW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Contagion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altLang="zh-TW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</a:t>
            </a:r>
          </a:p>
          <a:p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Erwin, G. R., &amp; Miller, J. M. (1998). The intra‐industry effects of open market share repurchases: Contagion or competitive?. </a:t>
            </a:r>
            <a:r>
              <a:rPr lang="en-US" altLang="zh-TW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Financial Research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21(4), 389-406.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FCE4993-E220-11D3-1668-928B7EB5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53" y="2751716"/>
            <a:ext cx="5233049" cy="343939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3F1B5A3-2780-A1FB-0AE3-A0C9B655EA3D}"/>
              </a:ext>
            </a:extLst>
          </p:cNvPr>
          <p:cNvSpPr/>
          <p:nvPr/>
        </p:nvSpPr>
        <p:spPr>
          <a:xfrm>
            <a:off x="2483253" y="4405745"/>
            <a:ext cx="2689111" cy="4248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83950FA-839C-925F-119B-A0A8B2C1C251}"/>
              </a:ext>
            </a:extLst>
          </p:cNvPr>
          <p:cNvSpPr/>
          <p:nvPr/>
        </p:nvSpPr>
        <p:spPr>
          <a:xfrm>
            <a:off x="5172364" y="4405745"/>
            <a:ext cx="2689111" cy="42487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438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C1162-511C-EEE6-7C39-63DA4F13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例如甚麼事件？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0FEEB-45BD-DC2C-C9AB-E26BDE6D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營收宣告、財報發佈、股利宣告、法說會、董事會、股東大會、舉債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發行公司債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、募股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現金增資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、庫藏股宣告、經理人異動、併購、對外投資、資本支出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分析師推薦、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信用評等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、外資評等、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ETF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(00940)…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B1F1F-BF3C-721F-2E98-12817C04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5657D1-8BF6-0F74-7B58-7FD8A5D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89B619-7AE2-C73D-E5D4-A4E8EA6E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47</a:t>
            </a:fld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9FBB3C3-3EE5-62B1-CCB4-5ABEB3A0BB26}"/>
              </a:ext>
            </a:extLst>
          </p:cNvPr>
          <p:cNvSpPr/>
          <p:nvPr/>
        </p:nvSpPr>
        <p:spPr>
          <a:xfrm>
            <a:off x="5818909" y="3546764"/>
            <a:ext cx="2022763" cy="8220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X2</a:t>
            </a:r>
            <a:endParaRPr lang="zh-TW" alt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走向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非事件公司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Spillover effect</a:t>
            </a:r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TW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Contagion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altLang="zh-TW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</a:t>
            </a:r>
          </a:p>
          <a:p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Massa, M., Rehman, Z., &amp; Vermaelen, T. (2007). Mimicking repurchases. </a:t>
            </a:r>
            <a:r>
              <a:rPr lang="en-US" altLang="zh-TW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Financial Economics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84(3), 624-666.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DC3CCF7-359F-7046-BE79-399A370B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23" y="2770909"/>
            <a:ext cx="6082554" cy="35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74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事件公司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走向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非事件公司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Spillover effect</a:t>
            </a:r>
            <a:r>
              <a:rPr lang="zh-TW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zh-TW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Contagion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altLang="zh-TW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</a:t>
            </a:r>
          </a:p>
          <a:p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Massa, M., Rehman, Z., &amp; Vermaelen, T. (2007). Mimicking repurchases. </a:t>
            </a:r>
            <a:r>
              <a:rPr lang="en-US" altLang="zh-TW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Financial Economics</a:t>
            </a:r>
            <a:r>
              <a:rPr lang="en-US" altLang="zh-TW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84(3), 624-666.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C3E4B5F-11B4-D28E-7036-62A9E15A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5" y="2858372"/>
            <a:ext cx="3999249" cy="345352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644B1C3-D44B-3E3B-35F4-82140824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74" y="2858372"/>
            <a:ext cx="3892961" cy="34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F522A2-D452-B568-DE26-9714C9CF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研究感想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1CB65F-CF24-5EC3-5296-5FEC44B5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73605" cy="4351338"/>
          </a:xfrm>
        </p:spPr>
        <p:txBody>
          <a:bodyPr/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19D350-FAD3-F298-85E5-250FC25E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ACFA63-A8E3-9A9E-2CFE-B3E3ADAB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6D1FAA-BAFE-3B53-43FC-4192BB72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8AC8B381-B784-8BEC-4EAC-2D6EC1987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749870"/>
              </p:ext>
            </p:extLst>
          </p:nvPr>
        </p:nvGraphicFramePr>
        <p:xfrm>
          <a:off x="1524000" y="1690689"/>
          <a:ext cx="6991350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: 圓角 7">
            <a:extLst>
              <a:ext uri="{FF2B5EF4-FFF2-40B4-BE49-F238E27FC236}">
                <a16:creationId xmlns:a16="http://schemas.microsoft.com/office/drawing/2014/main" id="{36BF38EA-A42C-E266-F00A-B5C1BDB4E860}"/>
              </a:ext>
            </a:extLst>
          </p:cNvPr>
          <p:cNvSpPr/>
          <p:nvPr/>
        </p:nvSpPr>
        <p:spPr>
          <a:xfrm>
            <a:off x="157019" y="1911927"/>
            <a:ext cx="1366982" cy="5264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A2BA5C8-AF0B-E1F0-D69F-9B623800B35A}"/>
              </a:ext>
            </a:extLst>
          </p:cNvPr>
          <p:cNvSpPr/>
          <p:nvPr/>
        </p:nvSpPr>
        <p:spPr>
          <a:xfrm>
            <a:off x="157018" y="2957297"/>
            <a:ext cx="1366981" cy="5264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2006~2011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CA84FEB-10FF-035F-E8C6-E4E104A9C929}"/>
              </a:ext>
            </a:extLst>
          </p:cNvPr>
          <p:cNvSpPr/>
          <p:nvPr/>
        </p:nvSpPr>
        <p:spPr>
          <a:xfrm>
            <a:off x="157017" y="4001294"/>
            <a:ext cx="1366981" cy="52647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53675F2-B06C-B459-ACE9-D940DAC01D33}"/>
              </a:ext>
            </a:extLst>
          </p:cNvPr>
          <p:cNvSpPr/>
          <p:nvPr/>
        </p:nvSpPr>
        <p:spPr>
          <a:xfrm>
            <a:off x="157016" y="5043630"/>
            <a:ext cx="1366981" cy="526473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2011~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可能是眼鏡和牛角扣大衣的插圖">
            <a:extLst>
              <a:ext uri="{FF2B5EF4-FFF2-40B4-BE49-F238E27FC236}">
                <a16:creationId xmlns:a16="http://schemas.microsoft.com/office/drawing/2014/main" id="{560F21BF-9E12-F9C2-C9EC-044F97FE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95" y="3224136"/>
            <a:ext cx="2626621" cy="31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想法泡泡: 雲朵 12">
            <a:extLst>
              <a:ext uri="{FF2B5EF4-FFF2-40B4-BE49-F238E27FC236}">
                <a16:creationId xmlns:a16="http://schemas.microsoft.com/office/drawing/2014/main" id="{2803C210-03C4-6564-ABE4-18DA3265A7DC}"/>
              </a:ext>
            </a:extLst>
          </p:cNvPr>
          <p:cNvSpPr/>
          <p:nvPr/>
        </p:nvSpPr>
        <p:spPr>
          <a:xfrm>
            <a:off x="4657726" y="1460501"/>
            <a:ext cx="4287980" cy="2540793"/>
          </a:xfrm>
          <a:prstGeom prst="cloudCallout">
            <a:avLst>
              <a:gd name="adj1" fmla="val -48385"/>
              <a:gd name="adj2" fmla="val 570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研究生涯的路上，做一些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有感覺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有興趣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的議題，才可長可久。當然，能夠</a:t>
            </a:r>
            <a:r>
              <a:rPr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有貢獻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更好！</a:t>
            </a:r>
          </a:p>
        </p:txBody>
      </p:sp>
    </p:spTree>
    <p:extLst>
      <p:ext uri="{BB962C8B-B14F-4D97-AF65-F5344CB8AC3E}">
        <p14:creationId xmlns:p14="http://schemas.microsoft.com/office/powerpoint/2010/main" val="14680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志鈞的一些研究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63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51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753A009-57F9-8BA4-41C2-714D28A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D., &amp; Chen, C. C. (2012).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Assessing the effects of sports marketing on stock returns: Evidence from the Nippon Professional Baseball Series. </a:t>
            </a:r>
            <a:r>
              <a:rPr lang="en-US" altLang="zh-TW" sz="1800" i="1" dirty="0">
                <a:uFillTx/>
              </a:rPr>
              <a:t>Journal of Sports Economics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13</a:t>
            </a:r>
            <a:r>
              <a:rPr lang="en-US" altLang="zh-TW" sz="1800" dirty="0">
                <a:uFillTx/>
              </a:rPr>
              <a:t>(2), 169-197.</a:t>
            </a:r>
            <a:endParaRPr lang="zh-TW" altLang="en-US" sz="1400" dirty="0">
              <a:uFillTx/>
            </a:endParaRPr>
          </a:p>
        </p:txBody>
      </p:sp>
      <p:pic>
        <p:nvPicPr>
          <p:cNvPr id="8" name="Picture 8" descr="日職直播| 2020 日本職棒NPB 例行明星賽試合網路轉播Live 線上看&amp; 賽程比分懶人包| 搜放資源網">
            <a:hlinkClick r:id="rId2"/>
            <a:extLst>
              <a:ext uri="{FF2B5EF4-FFF2-40B4-BE49-F238E27FC236}">
                <a16:creationId xmlns:a16="http://schemas.microsoft.com/office/drawing/2014/main" id="{1FF0BED7-1116-E0C2-4A36-7B97AE75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476" y="3008971"/>
            <a:ext cx="6203047" cy="3483903"/>
          </a:xfrm>
          <a:prstGeom prst="rect">
            <a:avLst/>
          </a:prstGeom>
          <a:noFill/>
        </p:spPr>
      </p:pic>
      <p:pic>
        <p:nvPicPr>
          <p:cNvPr id="9" name="Picture 10">
            <a:hlinkClick r:id="rId4"/>
            <a:extLst>
              <a:ext uri="{FF2B5EF4-FFF2-40B4-BE49-F238E27FC236}">
                <a16:creationId xmlns:a16="http://schemas.microsoft.com/office/drawing/2014/main" id="{BD73A854-419E-86BF-1DC0-7C4C545A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207" y="3429000"/>
            <a:ext cx="1962631" cy="280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6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52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753A009-57F9-8BA4-41C2-714D28A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D., &amp; Chen, C. C. (2012).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Assessing the effects of sports marketing on stock returns: Evidence from the Nippon Professional Baseball Series. </a:t>
            </a:r>
            <a:r>
              <a:rPr lang="en-US" altLang="zh-TW" sz="1800" i="1" dirty="0">
                <a:uFillTx/>
              </a:rPr>
              <a:t>Journal of Sports Economics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13</a:t>
            </a:r>
            <a:r>
              <a:rPr lang="en-US" altLang="zh-TW" sz="1800" dirty="0">
                <a:uFillTx/>
              </a:rPr>
              <a:t>(2), 169-197.</a:t>
            </a:r>
            <a:endParaRPr lang="zh-TW" altLang="en-US" sz="1400" dirty="0">
              <a:uFillTx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48CE45-862F-18CB-4711-2DC824C4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7" y="2734638"/>
            <a:ext cx="5301846" cy="34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38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53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753A009-57F9-8BA4-41C2-714D28A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D., &amp; Chen, C. C. (2012).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Assessing the effects of sports marketing on stock returns: Evidence from the Nippon Professional Baseball Series. </a:t>
            </a:r>
            <a:r>
              <a:rPr lang="en-US" altLang="zh-TW" sz="1800" i="1" dirty="0">
                <a:uFillTx/>
              </a:rPr>
              <a:t>Journal of Sports Economics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13</a:t>
            </a:r>
            <a:r>
              <a:rPr lang="en-US" altLang="zh-TW" sz="1800" dirty="0">
                <a:uFillTx/>
              </a:rPr>
              <a:t>(2), 169-197.</a:t>
            </a:r>
            <a:endParaRPr lang="zh-TW" altLang="en-US" sz="1400" dirty="0">
              <a:uFillTx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24B928-54A2-1DCE-041D-B1542444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366" y="2664199"/>
            <a:ext cx="5329267" cy="34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69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753A009-57F9-8BA4-41C2-714D28A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D., &amp; Chen, C. C. (2012).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Assessing the effects of sports marketing on stock returns: Evidence from the Nippon Professional Baseball Series. </a:t>
            </a:r>
            <a:r>
              <a:rPr lang="en-US" altLang="zh-TW" sz="1800" i="1" dirty="0">
                <a:uFillTx/>
              </a:rPr>
              <a:t>Journal of Sports Economics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13</a:t>
            </a:r>
            <a:r>
              <a:rPr lang="en-US" altLang="zh-TW" sz="1800" dirty="0">
                <a:uFillTx/>
              </a:rPr>
              <a:t>(2), 169-197.</a:t>
            </a:r>
            <a:endParaRPr lang="zh-TW" altLang="en-US" sz="1400" dirty="0">
              <a:uFillTx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097EF3-683A-551A-F309-80076D2B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15" y="2779217"/>
            <a:ext cx="5038176" cy="32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0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753A009-57F9-8BA4-41C2-714D28A1D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D., &amp; Chen, C. C. (2012).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Assessing the effects of sports marketing on stock returns: Evidence from the Nippon Professional Baseball Series. </a:t>
            </a:r>
            <a:r>
              <a:rPr lang="en-US" altLang="zh-TW" sz="1800" i="1" dirty="0">
                <a:uFillTx/>
              </a:rPr>
              <a:t>Journal of Sports Economics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13</a:t>
            </a:r>
            <a:r>
              <a:rPr lang="en-US" altLang="zh-TW" sz="1800" dirty="0">
                <a:uFillTx/>
              </a:rPr>
              <a:t>(2), 169-197.</a:t>
            </a:r>
            <a:endParaRPr lang="zh-TW" altLang="en-US" sz="1400" dirty="0">
              <a:uFillTx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083789-4682-7A68-E85F-1DEBAEA0D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19" y="3073347"/>
            <a:ext cx="6076361" cy="21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73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345A4F6-9320-41EE-7AB4-407F94B5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C., &amp; Chen, C. D. (2015).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The Effects of Adopting and Discarding Sports Teams on Firm Values: Evidence from Taiwan</a:t>
            </a:r>
            <a:r>
              <a:rPr lang="en-US" altLang="zh-TW" sz="1800" dirty="0">
                <a:uFillTx/>
              </a:rPr>
              <a:t>. In The Sports Business in The Pacific Rim (pp. 195-206). Springer, Cham.</a:t>
            </a:r>
            <a:endParaRPr lang="zh-TW" altLang="en-US" sz="1800" dirty="0">
              <a:uFillTx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780E0B-A9A2-7CBB-39D5-408C7893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28" y="3986213"/>
            <a:ext cx="1456890" cy="2190750"/>
          </a:xfrm>
          <a:prstGeom prst="rect">
            <a:avLst/>
          </a:prstGeom>
        </p:spPr>
      </p:pic>
      <p:pic>
        <p:nvPicPr>
          <p:cNvPr id="9" name="Picture 2" descr="2018中華職棒最夯啦啦隊員這些美女們果然榜上有名| 娛樂星聞| 三立新聞網SETN.COM">
            <a:extLst>
              <a:ext uri="{FF2B5EF4-FFF2-40B4-BE49-F238E27FC236}">
                <a16:creationId xmlns:a16="http://schemas.microsoft.com/office/drawing/2014/main" id="{28746FBA-BAC3-AD5B-13B6-CE80153B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22" y="2989625"/>
            <a:ext cx="5958776" cy="3355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0900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345A4F6-9320-41EE-7AB4-407F94B5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Chen, C. C., &amp; Chen, C. D. (2015).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The Effects of Adopting and Discarding Sports Teams on Firm Values: Evidence from Taiwan</a:t>
            </a:r>
            <a:r>
              <a:rPr lang="en-US" altLang="zh-TW" sz="1800" dirty="0">
                <a:uFillTx/>
              </a:rPr>
              <a:t>. In The Sports Business in The Pacific Rim (pp. 195-206). Springer, Cham.</a:t>
            </a:r>
            <a:endParaRPr lang="zh-TW" altLang="en-US" sz="1800" dirty="0">
              <a:uFillTx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99CB6D9-CD39-E0C5-B2BE-46C21C992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60" y="3429000"/>
            <a:ext cx="3491780" cy="2160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7135DDE-8022-10C2-33B5-0EB29B84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62" y="3429000"/>
            <a:ext cx="342711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62604F-C573-09D8-BA43-6609AC3F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62" y="2743789"/>
            <a:ext cx="4320331" cy="30071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2C1272-3A77-CB9F-FE3B-4CFF9D17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00" y="3002179"/>
            <a:ext cx="4745799" cy="33097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5A905A-7830-A323-48DA-AD89CECB3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276866"/>
            <a:ext cx="5562163" cy="33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59</a:t>
            </a:fld>
            <a:endParaRPr lang="zh-TW" altLang="en-US"/>
          </a:p>
        </p:txBody>
      </p:sp>
      <p:grpSp>
        <p:nvGrpSpPr>
          <p:cNvPr id="10" name="群組 41">
            <a:extLst>
              <a:ext uri="{FF2B5EF4-FFF2-40B4-BE49-F238E27FC236}">
                <a16:creationId xmlns:a16="http://schemas.microsoft.com/office/drawing/2014/main" id="{6956CCF9-25ED-0E6E-9FBC-C631FABA20DF}"/>
              </a:ext>
            </a:extLst>
          </p:cNvPr>
          <p:cNvGrpSpPr/>
          <p:nvPr/>
        </p:nvGrpSpPr>
        <p:grpSpPr>
          <a:xfrm>
            <a:off x="179388" y="2924175"/>
            <a:ext cx="8496300" cy="2663825"/>
            <a:chOff x="179512" y="2924944"/>
            <a:chExt cx="8496944" cy="2662555"/>
          </a:xfrm>
        </p:grpSpPr>
        <p:sp>
          <p:nvSpPr>
            <p:cNvPr id="11" name="文字方塊 5">
              <a:extLst>
                <a:ext uri="{FF2B5EF4-FFF2-40B4-BE49-F238E27FC236}">
                  <a16:creationId xmlns:a16="http://schemas.microsoft.com/office/drawing/2014/main" id="{5DBB17F0-64CF-1801-9589-469AAB849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3356992"/>
              <a:ext cx="36004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S&amp;P Credit Rating Change Event</a:t>
              </a:r>
              <a:endParaRPr lang="zh-TW" altLang="en-US">
                <a:uFillTx/>
              </a:endParaRPr>
            </a:p>
          </p:txBody>
        </p:sp>
        <p:cxnSp>
          <p:nvCxnSpPr>
            <p:cNvPr id="12" name="肘形接點 7">
              <a:extLst>
                <a:ext uri="{FF2B5EF4-FFF2-40B4-BE49-F238E27FC236}">
                  <a16:creationId xmlns:a16="http://schemas.microsoft.com/office/drawing/2014/main" id="{2F192C43-F257-E470-3F07-EE27622500DE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3780235" y="3542188"/>
              <a:ext cx="576306" cy="46332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接點 9">
              <a:extLst>
                <a:ext uri="{FF2B5EF4-FFF2-40B4-BE49-F238E27FC236}">
                  <a16:creationId xmlns:a16="http://schemas.microsoft.com/office/drawing/2014/main" id="{B2646468-D9B6-36DB-2AEE-463E75A744C1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3780235" y="3140741"/>
              <a:ext cx="576306" cy="40144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0">
              <a:extLst>
                <a:ext uri="{FF2B5EF4-FFF2-40B4-BE49-F238E27FC236}">
                  <a16:creationId xmlns:a16="http://schemas.microsoft.com/office/drawing/2014/main" id="{7D14D7ED-42DC-7E61-6DAC-80455B67C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924944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Countries</a:t>
              </a:r>
              <a:endParaRPr lang="zh-TW" altLang="en-US">
                <a:uFillTx/>
              </a:endParaRPr>
            </a:p>
          </p:txBody>
        </p:sp>
        <p:sp>
          <p:nvSpPr>
            <p:cNvPr id="15" name="文字方塊 11">
              <a:extLst>
                <a:ext uri="{FF2B5EF4-FFF2-40B4-BE49-F238E27FC236}">
                  <a16:creationId xmlns:a16="http://schemas.microsoft.com/office/drawing/2014/main" id="{3F0CCA69-AA7D-9DBC-8AE6-B16B7BF13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3861048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Non-event Countries</a:t>
              </a:r>
              <a:endParaRPr lang="zh-TW" altLang="en-US">
                <a:uFillTx/>
              </a:endParaRPr>
            </a:p>
          </p:txBody>
        </p:sp>
        <p:cxnSp>
          <p:nvCxnSpPr>
            <p:cNvPr id="16" name="肘形接點 13">
              <a:extLst>
                <a:ext uri="{FF2B5EF4-FFF2-40B4-BE49-F238E27FC236}">
                  <a16:creationId xmlns:a16="http://schemas.microsoft.com/office/drawing/2014/main" id="{5174571F-96C7-1E8D-BEF5-F85C878A95C2}"/>
                </a:ext>
              </a:extLst>
            </p:cNvPr>
            <p:cNvCxnSpPr>
              <a:stCxn id="15" idx="2"/>
              <a:endCxn id="18" idx="0"/>
            </p:cNvCxnSpPr>
            <p:nvPr/>
          </p:nvCxnSpPr>
          <p:spPr>
            <a:xfrm rot="5400000">
              <a:off x="4288470" y="3722599"/>
              <a:ext cx="710861" cy="172733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肘形接點 26">
              <a:extLst>
                <a:ext uri="{FF2B5EF4-FFF2-40B4-BE49-F238E27FC236}">
                  <a16:creationId xmlns:a16="http://schemas.microsoft.com/office/drawing/2014/main" id="{9D3EA48F-11B0-4581-C965-C3A12DA43877}"/>
                </a:ext>
              </a:extLst>
            </p:cNvPr>
            <p:cNvCxnSpPr>
              <a:stCxn id="15" idx="2"/>
              <a:endCxn id="19" idx="0"/>
            </p:cNvCxnSpPr>
            <p:nvPr/>
          </p:nvCxnSpPr>
          <p:spPr>
            <a:xfrm rot="16200000" flipH="1">
              <a:off x="5908637" y="3829763"/>
              <a:ext cx="710861" cy="151300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字方塊 28">
              <a:extLst>
                <a:ext uri="{FF2B5EF4-FFF2-40B4-BE49-F238E27FC236}">
                  <a16:creationId xmlns:a16="http://schemas.microsoft.com/office/drawing/2014/main" id="{B4B34907-3930-228C-31C2-D99D3CAE4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4941167"/>
              <a:ext cx="2880320" cy="646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versus non-event</a:t>
              </a:r>
            </a:p>
            <a:p>
              <a:pPr algn="ctr" eaLnBrk="1" hangingPunct="1"/>
              <a:endParaRPr lang="zh-TW" altLang="en-US">
                <a:uFillTx/>
              </a:endParaRPr>
            </a:p>
          </p:txBody>
        </p:sp>
        <p:sp>
          <p:nvSpPr>
            <p:cNvPr id="19" name="文字方塊 29">
              <a:extLst>
                <a:ext uri="{FF2B5EF4-FFF2-40B4-BE49-F238E27FC236}">
                  <a16:creationId xmlns:a16="http://schemas.microsoft.com/office/drawing/2014/main" id="{07B84A86-4C36-1984-D3A2-79F6D06A1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4941168"/>
              <a:ext cx="3312368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Macroeconomic and political characteristics</a:t>
              </a:r>
              <a:endParaRPr lang="zh-TW" altLang="en-US"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26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78C14F04-8761-F202-1BCF-4BB3CA20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9" y="1870077"/>
            <a:ext cx="8221222" cy="42201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史上最無聊的研究！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507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2665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7E90D89-4B42-C860-9F9A-155CD78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60" y="2609895"/>
            <a:ext cx="4965479" cy="35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0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62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35D5B73-D8C4-673E-6552-E920A936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22" y="2915292"/>
            <a:ext cx="6134956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8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uFillTx/>
              </a:rPr>
              <a:t>Huang, A. Y., Chen, C. C., &amp; Shen, C. H. (2014). </a:t>
            </a:r>
            <a:r>
              <a:rPr lang="en-US" altLang="zh-TW" sz="1800" b="1" dirty="0">
                <a:solidFill>
                  <a:srgbClr val="FF0000"/>
                </a:solidFill>
                <a:uFillTx/>
              </a:rPr>
              <a:t>Dynamics of sovereign credit contagion</a:t>
            </a:r>
            <a:r>
              <a:rPr lang="en-US" altLang="zh-TW" sz="1800" dirty="0">
                <a:uFillTx/>
              </a:rPr>
              <a:t>. </a:t>
            </a:r>
            <a:r>
              <a:rPr lang="en-US" altLang="zh-TW" sz="1800" i="1" dirty="0">
                <a:uFillTx/>
              </a:rPr>
              <a:t>The Journal of Derivatives</a:t>
            </a:r>
            <a:r>
              <a:rPr lang="en-US" altLang="zh-TW" sz="1800" dirty="0">
                <a:uFillTx/>
              </a:rPr>
              <a:t>, </a:t>
            </a:r>
            <a:r>
              <a:rPr lang="en-US" altLang="zh-TW" sz="1800" i="1" dirty="0">
                <a:uFillTx/>
              </a:rPr>
              <a:t>22</a:t>
            </a:r>
            <a:r>
              <a:rPr lang="en-US" altLang="zh-TW" sz="1800" dirty="0">
                <a:uFillTx/>
              </a:rPr>
              <a:t>(1), 27-45.</a:t>
            </a:r>
            <a:endParaRPr lang="zh-TW" altLang="en-US" sz="1800" dirty="0">
              <a:uFillTx/>
            </a:endParaRPr>
          </a:p>
          <a:p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A5C283B-3418-7890-08BF-798EEDBC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2510234"/>
            <a:ext cx="7126161" cy="38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4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/>
              <a:t>Chen, C. C., Chen, C. D., &amp; Lien, D. (2024). </a:t>
            </a:r>
            <a:r>
              <a:rPr lang="en-US" altLang="zh-TW" sz="1800" dirty="0">
                <a:solidFill>
                  <a:srgbClr val="FF0000"/>
                </a:solidFill>
              </a:rPr>
              <a:t>Transmission process and determinants of sovereign credit contagions: Global evidence. </a:t>
            </a:r>
            <a:r>
              <a:rPr lang="en-US" altLang="zh-TW" sz="1800" i="1" dirty="0"/>
              <a:t>International Review of Economics &amp; Finance</a:t>
            </a:r>
            <a:r>
              <a:rPr lang="en-US" altLang="zh-TW" sz="1800" dirty="0"/>
              <a:t>, 89, 552-567.</a:t>
            </a:r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64</a:t>
            </a:fld>
            <a:endParaRPr lang="zh-TW" altLang="en-US"/>
          </a:p>
        </p:txBody>
      </p:sp>
      <p:grpSp>
        <p:nvGrpSpPr>
          <p:cNvPr id="7" name="群組 41">
            <a:extLst>
              <a:ext uri="{FF2B5EF4-FFF2-40B4-BE49-F238E27FC236}">
                <a16:creationId xmlns:a16="http://schemas.microsoft.com/office/drawing/2014/main" id="{CF64C6FB-9065-078F-86A8-6535219E22BB}"/>
              </a:ext>
            </a:extLst>
          </p:cNvPr>
          <p:cNvGrpSpPr/>
          <p:nvPr/>
        </p:nvGrpSpPr>
        <p:grpSpPr>
          <a:xfrm>
            <a:off x="179388" y="2924175"/>
            <a:ext cx="8496300" cy="2663825"/>
            <a:chOff x="179512" y="2924944"/>
            <a:chExt cx="8496944" cy="2662555"/>
          </a:xfrm>
        </p:grpSpPr>
        <p:sp>
          <p:nvSpPr>
            <p:cNvPr id="8" name="文字方塊 5">
              <a:extLst>
                <a:ext uri="{FF2B5EF4-FFF2-40B4-BE49-F238E27FC236}">
                  <a16:creationId xmlns:a16="http://schemas.microsoft.com/office/drawing/2014/main" id="{2A9B05FE-3592-3404-CFF1-86C727FAA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3356992"/>
              <a:ext cx="36004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S&amp;P Credit Rating Change Event</a:t>
              </a:r>
              <a:endParaRPr lang="zh-TW" altLang="en-US">
                <a:uFillTx/>
              </a:endParaRPr>
            </a:p>
          </p:txBody>
        </p:sp>
        <p:cxnSp>
          <p:nvCxnSpPr>
            <p:cNvPr id="9" name="肘形接點 7">
              <a:extLst>
                <a:ext uri="{FF2B5EF4-FFF2-40B4-BE49-F238E27FC236}">
                  <a16:creationId xmlns:a16="http://schemas.microsoft.com/office/drawing/2014/main" id="{C6277ACE-58CD-3366-753C-C3679C621361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3780235" y="3542188"/>
              <a:ext cx="576306" cy="46332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肘形接點 9">
              <a:extLst>
                <a:ext uri="{FF2B5EF4-FFF2-40B4-BE49-F238E27FC236}">
                  <a16:creationId xmlns:a16="http://schemas.microsoft.com/office/drawing/2014/main" id="{DA7C9811-C656-9142-A606-EB371F51C3A6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780235" y="3140741"/>
              <a:ext cx="576306" cy="40144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BA576F4-2D15-BE63-90CD-5F3386B14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924944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Countries</a:t>
              </a:r>
              <a:endParaRPr lang="zh-TW" altLang="en-US">
                <a:uFillTx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5D137D5-BAF3-5F14-3C09-F325E6E9A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3861048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Non-event Countries</a:t>
              </a:r>
              <a:endParaRPr lang="zh-TW" altLang="en-US">
                <a:uFillTx/>
              </a:endParaRPr>
            </a:p>
          </p:txBody>
        </p:sp>
        <p:cxnSp>
          <p:nvCxnSpPr>
            <p:cNvPr id="13" name="肘形接點 13">
              <a:extLst>
                <a:ext uri="{FF2B5EF4-FFF2-40B4-BE49-F238E27FC236}">
                  <a16:creationId xmlns:a16="http://schemas.microsoft.com/office/drawing/2014/main" id="{8055BC4D-D271-C490-CB8D-7D99872AAFDA}"/>
                </a:ext>
              </a:extLst>
            </p:cNvPr>
            <p:cNvCxnSpPr>
              <a:stCxn id="12" idx="2"/>
              <a:endCxn id="15" idx="0"/>
            </p:cNvCxnSpPr>
            <p:nvPr/>
          </p:nvCxnSpPr>
          <p:spPr>
            <a:xfrm rot="5400000">
              <a:off x="4288470" y="3722599"/>
              <a:ext cx="710861" cy="172733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26">
              <a:extLst>
                <a:ext uri="{FF2B5EF4-FFF2-40B4-BE49-F238E27FC236}">
                  <a16:creationId xmlns:a16="http://schemas.microsoft.com/office/drawing/2014/main" id="{071AF492-35DB-8B74-3E3E-96428DBB52C9}"/>
                </a:ext>
              </a:extLst>
            </p:cNvPr>
            <p:cNvCxnSpPr>
              <a:stCxn id="12" idx="2"/>
              <a:endCxn id="16" idx="0"/>
            </p:cNvCxnSpPr>
            <p:nvPr/>
          </p:nvCxnSpPr>
          <p:spPr>
            <a:xfrm rot="16200000" flipH="1">
              <a:off x="5908637" y="3829763"/>
              <a:ext cx="710861" cy="151300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字方塊 28">
              <a:extLst>
                <a:ext uri="{FF2B5EF4-FFF2-40B4-BE49-F238E27FC236}">
                  <a16:creationId xmlns:a16="http://schemas.microsoft.com/office/drawing/2014/main" id="{99A544F9-BA79-47EC-8676-89EE53AC8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4941167"/>
              <a:ext cx="2880320" cy="646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versus non-event</a:t>
              </a:r>
            </a:p>
            <a:p>
              <a:pPr algn="ctr" eaLnBrk="1" hangingPunct="1"/>
              <a:endParaRPr lang="zh-TW" altLang="en-US">
                <a:uFillTx/>
              </a:endParaRPr>
            </a:p>
          </p:txBody>
        </p:sp>
        <p:sp>
          <p:nvSpPr>
            <p:cNvPr id="16" name="文字方塊 29">
              <a:extLst>
                <a:ext uri="{FF2B5EF4-FFF2-40B4-BE49-F238E27FC236}">
                  <a16:creationId xmlns:a16="http://schemas.microsoft.com/office/drawing/2014/main" id="{D2F19F55-D9E9-ED4C-134B-CA1170A36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4941168"/>
              <a:ext cx="3312368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Macroeconomic and political characteristics</a:t>
              </a:r>
              <a:endParaRPr lang="zh-TW" altLang="en-US">
                <a:uFillTx/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887860A-EFAE-7D03-A543-D7001A4C4B7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5507576" y="3293683"/>
            <a:ext cx="0" cy="567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/>
              <a:t>Chen, C. C., Chen, C. D., &amp; Lien, D. (2024). </a:t>
            </a:r>
            <a:r>
              <a:rPr lang="en-US" altLang="zh-TW" sz="1800" dirty="0">
                <a:solidFill>
                  <a:srgbClr val="FF0000"/>
                </a:solidFill>
              </a:rPr>
              <a:t>Transmission process and determinants of sovereign credit contagions: Global evidence. </a:t>
            </a:r>
            <a:r>
              <a:rPr lang="en-US" altLang="zh-TW" sz="1800" i="1" dirty="0"/>
              <a:t>International Review of Economics &amp; Finance</a:t>
            </a:r>
            <a:r>
              <a:rPr lang="en-US" altLang="zh-TW" sz="1800" dirty="0"/>
              <a:t>, 89, 552-567.</a:t>
            </a:r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65</a:t>
            </a:fld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8B4DB3C3-35F7-AFD1-6943-DF422ED0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146"/>
            <a:ext cx="9144000" cy="11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CDDFFA2-CB28-A4AE-88A3-B20DE7B75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9528"/>
            <a:ext cx="6411220" cy="1047896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66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45AE813-3727-5754-560A-FBBEE1D5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3" y="3356263"/>
            <a:ext cx="6220693" cy="10193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6F37B9B-9897-957D-79FB-04FE3C73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3" y="4618252"/>
            <a:ext cx="677322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48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48B59C6-E585-7077-4C98-C6846BABD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27527"/>
            <a:ext cx="6735115" cy="1028844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67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16363E-8612-31CF-8543-63DF41568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2" y="3393209"/>
            <a:ext cx="6792273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5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開始聊聊我做了甚麼？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/>
              <a:t>Chen, C. C., ????????????????????????????????????????????????????.</a:t>
            </a:r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68</a:t>
            </a:fld>
            <a:endParaRPr lang="zh-TW" altLang="en-US"/>
          </a:p>
        </p:txBody>
      </p:sp>
      <p:grpSp>
        <p:nvGrpSpPr>
          <p:cNvPr id="7" name="群組 41">
            <a:extLst>
              <a:ext uri="{FF2B5EF4-FFF2-40B4-BE49-F238E27FC236}">
                <a16:creationId xmlns:a16="http://schemas.microsoft.com/office/drawing/2014/main" id="{CF64C6FB-9065-078F-86A8-6535219E22BB}"/>
              </a:ext>
            </a:extLst>
          </p:cNvPr>
          <p:cNvGrpSpPr/>
          <p:nvPr/>
        </p:nvGrpSpPr>
        <p:grpSpPr>
          <a:xfrm>
            <a:off x="179388" y="2924175"/>
            <a:ext cx="8496300" cy="2663825"/>
            <a:chOff x="179512" y="2924944"/>
            <a:chExt cx="8496944" cy="2662555"/>
          </a:xfrm>
        </p:grpSpPr>
        <p:sp>
          <p:nvSpPr>
            <p:cNvPr id="8" name="文字方塊 5">
              <a:extLst>
                <a:ext uri="{FF2B5EF4-FFF2-40B4-BE49-F238E27FC236}">
                  <a16:creationId xmlns:a16="http://schemas.microsoft.com/office/drawing/2014/main" id="{2A9B05FE-3592-3404-CFF1-86C727FAA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3356992"/>
              <a:ext cx="3600400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S&amp;P Credit Rating Change Event</a:t>
              </a:r>
              <a:endParaRPr lang="zh-TW" altLang="en-US">
                <a:uFillTx/>
              </a:endParaRPr>
            </a:p>
          </p:txBody>
        </p:sp>
        <p:cxnSp>
          <p:nvCxnSpPr>
            <p:cNvPr id="9" name="肘形接點 7">
              <a:extLst>
                <a:ext uri="{FF2B5EF4-FFF2-40B4-BE49-F238E27FC236}">
                  <a16:creationId xmlns:a16="http://schemas.microsoft.com/office/drawing/2014/main" id="{C6277ACE-58CD-3366-753C-C3679C621361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3780235" y="3542188"/>
              <a:ext cx="576306" cy="46332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肘形接點 9">
              <a:extLst>
                <a:ext uri="{FF2B5EF4-FFF2-40B4-BE49-F238E27FC236}">
                  <a16:creationId xmlns:a16="http://schemas.microsoft.com/office/drawing/2014/main" id="{DA7C9811-C656-9142-A606-EB371F51C3A6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3780235" y="3140741"/>
              <a:ext cx="576306" cy="40144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BA576F4-2D15-BE63-90CD-5F3386B14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924944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Countries</a:t>
              </a:r>
              <a:endParaRPr lang="zh-TW" altLang="en-US">
                <a:uFillTx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5D137D5-BAF3-5F14-3C09-F325E6E9A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3861048"/>
              <a:ext cx="2304256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Non-event Countries</a:t>
              </a:r>
              <a:endParaRPr lang="zh-TW" altLang="en-US">
                <a:uFillTx/>
              </a:endParaRPr>
            </a:p>
          </p:txBody>
        </p:sp>
        <p:cxnSp>
          <p:nvCxnSpPr>
            <p:cNvPr id="13" name="肘形接點 13">
              <a:extLst>
                <a:ext uri="{FF2B5EF4-FFF2-40B4-BE49-F238E27FC236}">
                  <a16:creationId xmlns:a16="http://schemas.microsoft.com/office/drawing/2014/main" id="{8055BC4D-D271-C490-CB8D-7D99872AAFDA}"/>
                </a:ext>
              </a:extLst>
            </p:cNvPr>
            <p:cNvCxnSpPr>
              <a:stCxn id="12" idx="2"/>
              <a:endCxn id="15" idx="0"/>
            </p:cNvCxnSpPr>
            <p:nvPr/>
          </p:nvCxnSpPr>
          <p:spPr>
            <a:xfrm rot="5400000">
              <a:off x="4288470" y="3722599"/>
              <a:ext cx="710861" cy="172733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肘形接點 26">
              <a:extLst>
                <a:ext uri="{FF2B5EF4-FFF2-40B4-BE49-F238E27FC236}">
                  <a16:creationId xmlns:a16="http://schemas.microsoft.com/office/drawing/2014/main" id="{071AF492-35DB-8B74-3E3E-96428DBB52C9}"/>
                </a:ext>
              </a:extLst>
            </p:cNvPr>
            <p:cNvCxnSpPr>
              <a:stCxn id="12" idx="2"/>
              <a:endCxn id="16" idx="0"/>
            </p:cNvCxnSpPr>
            <p:nvPr/>
          </p:nvCxnSpPr>
          <p:spPr>
            <a:xfrm rot="16200000" flipH="1">
              <a:off x="5908637" y="3829763"/>
              <a:ext cx="710861" cy="151300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字方塊 28">
              <a:extLst>
                <a:ext uri="{FF2B5EF4-FFF2-40B4-BE49-F238E27FC236}">
                  <a16:creationId xmlns:a16="http://schemas.microsoft.com/office/drawing/2014/main" id="{99A544F9-BA79-47EC-8676-89EE53AC8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752" y="4941167"/>
              <a:ext cx="2880320" cy="6460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Event versus non-event</a:t>
              </a:r>
            </a:p>
            <a:p>
              <a:pPr algn="ctr" eaLnBrk="1" hangingPunct="1"/>
              <a:endParaRPr lang="zh-TW" altLang="en-US">
                <a:uFillTx/>
              </a:endParaRPr>
            </a:p>
          </p:txBody>
        </p:sp>
        <p:sp>
          <p:nvSpPr>
            <p:cNvPr id="16" name="文字方塊 29">
              <a:extLst>
                <a:ext uri="{FF2B5EF4-FFF2-40B4-BE49-F238E27FC236}">
                  <a16:creationId xmlns:a16="http://schemas.microsoft.com/office/drawing/2014/main" id="{D2F19F55-D9E9-ED4C-134B-CA1170A36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4941168"/>
              <a:ext cx="3312368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uFillTx/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uFillTx/>
                </a:rPr>
                <a:t>Macroeconomic and political characteristics</a:t>
              </a:r>
              <a:endParaRPr lang="zh-TW" altLang="en-US">
                <a:uFillTx/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6887860A-EFAE-7D03-A543-D7001A4C4B73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5507576" y="3293683"/>
            <a:ext cx="0" cy="567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7805CC3-F7ED-2CFC-123F-52E45D42367B}"/>
              </a:ext>
            </a:extLst>
          </p:cNvPr>
          <p:cNvSpPr/>
          <p:nvPr/>
        </p:nvSpPr>
        <p:spPr>
          <a:xfrm>
            <a:off x="258618" y="4941360"/>
            <a:ext cx="1793374" cy="6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???????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417"/>
            <a:ext cx="7886700" cy="1325563"/>
          </a:xfrm>
        </p:spPr>
        <p:txBody>
          <a:bodyPr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從財務走向一般管理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6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78C14F04-8761-F202-1BCF-4BB3CA20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9" y="1870077"/>
            <a:ext cx="8221222" cy="42201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史上最無聊的研究</a:t>
            </a:r>
            <a:r>
              <a:rPr lang="zh-TW" altLang="en-US" b="1" strike="dbl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827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McWilliams, A., &amp; Siegel, D. (1997).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research: Theoretical and empirical issues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Academy of management journal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626-657.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1986~1995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in management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AMJ, SMJ, JM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94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McWilliams, A., &amp; Siegel, D. (1997).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research: Theoretical and empirical issues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Academy of management journal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626-657.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1986~1995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in management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AMJ, SMJ, JM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71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A81723A-FBC0-5906-F2DB-C3C35424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4496627"/>
            <a:ext cx="9144000" cy="3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52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McWilliams, A., &amp; Siegel, D. (1997).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research: Theoretical and empirical issues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Academy of management journal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40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626-657.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1986~1995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in management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AMJ, SMJ, JM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CSR-Corporate social responsibility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CG-Corporate governance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JV-Joint ventures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LEG-legislation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INV-Investment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MISC-Miscellaneous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9205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McWilliams, A., &amp; Siegel, D. (1997).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Event studies in management research: Theoretical and empirical issues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Academy of management journal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(3), 626-657.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1986~1995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Event Study in management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AMJ, SMJ, JM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CSR-Corporate social responsibility-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得獎、違法、產品召回</a:t>
            </a:r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CG-Corporate governance-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雇用關鍵管理者、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M&amp;A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JV-Joint ventures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LEG-legislation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INV-Investment</a:t>
            </a: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MISC-Miscellaneous-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多角化、改變客戶服務樣態、高管入閣</a:t>
            </a:r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8830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74</a:t>
            </a:fld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DCAB920-4506-9D5D-FD3A-DF53E60D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3E4DBD4-5F31-6A07-1B1F-57165514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951"/>
            <a:ext cx="9144000" cy="52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3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75</a:t>
            </a:fld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DCAB920-4506-9D5D-FD3A-DF53E60D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EE92AAE-DD5D-5174-18F1-9AFD8149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44000" cy="45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99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management research</a:t>
            </a:r>
            <a:endParaRPr lang="zh-TW" altLang="en-US" b="1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76</a:t>
            </a:fld>
            <a:endParaRPr lang="zh-TW" altLang="en-US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DCAB920-4506-9D5D-FD3A-DF53E60D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9CAC11D-D8D6-810C-017D-9E6EF3EE7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7"/>
            <a:ext cx="9144000" cy="50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69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marketing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Sorescu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A., Warren, N. L., &amp; </a:t>
            </a:r>
            <a:r>
              <a:rPr lang="en-US" altLang="zh-TW" sz="1800" b="1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Ertekin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L. (2017). </a:t>
            </a:r>
            <a:r>
              <a:rPr lang="en-US" altLang="zh-TW" sz="18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methodology in the marketing literature: an overview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Journal of the Academy of Marketing Science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 45, 186-207.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2000~2015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in marketing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JM, JMR, JAMS, Marketing Science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5574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marketing research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Sorescu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A., Warren, N. L., &amp; </a:t>
            </a:r>
            <a:r>
              <a:rPr lang="en-US" altLang="zh-TW" sz="1800" b="1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Ertekin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 L. (2017). </a:t>
            </a:r>
            <a:r>
              <a:rPr lang="en-US" altLang="zh-TW" sz="18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methodology in the marketing literature: an overview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Journal of the Academy of Marketing Science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, 45, 186-207.</a:t>
            </a:r>
          </a:p>
          <a:p>
            <a:endParaRPr lang="en-US" altLang="zh-TW" sz="18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2000~2015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Event Study in marketing</a:t>
            </a:r>
            <a:r>
              <a:rPr lang="zh-TW" altLang="en-US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→</a:t>
            </a:r>
            <a:r>
              <a:rPr lang="en-US" altLang="zh-TW" sz="1800" b="1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JM, JMR, JAMS, Marketing Science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78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B4CA7F-9213-9F7B-AF0A-F32A3F38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00" y="0"/>
            <a:ext cx="507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33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marketing research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79</a:t>
            </a:fld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600E6E68-103E-3400-31F6-E1507F4A3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93997"/>
            <a:ext cx="7886700" cy="341212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C5E35A4-1176-06EA-9C82-9926C7CA1328}"/>
              </a:ext>
            </a:extLst>
          </p:cNvPr>
          <p:cNvSpPr txBox="1"/>
          <p:nvPr/>
        </p:nvSpPr>
        <p:spPr>
          <a:xfrm>
            <a:off x="724477" y="1943225"/>
            <a:ext cx="738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9455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史上最無聊的研究</a:t>
            </a:r>
            <a:r>
              <a:rPr lang="zh-TW" altLang="en-US" b="1" strike="dbl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8393A-A6BA-C219-3F4B-0B8BF22F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Lioumbas</a:t>
            </a:r>
            <a:r>
              <a:rPr lang="en-US" altLang="zh-TW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S., &amp; </a:t>
            </a:r>
            <a:r>
              <a:rPr lang="en-US" altLang="zh-TW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Karapantsios</a:t>
            </a:r>
            <a:r>
              <a:rPr lang="en-US" altLang="zh-TW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D. (2014). Effect of increased gravitational acceleration in potato deep-fat frying. </a:t>
            </a:r>
            <a:r>
              <a:rPr lang="en-US" altLang="zh-TW" sz="18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Research International</a:t>
            </a:r>
            <a:r>
              <a:rPr lang="en-US" altLang="zh-TW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55, 110-118.</a:t>
            </a:r>
            <a:endParaRPr lang="zh-TW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6834E92-70EE-D6D4-398A-8C62D6D9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90" y="3121405"/>
            <a:ext cx="6420746" cy="261021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C497824-B867-46FC-0A7D-DEFE01B6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69" y="2945925"/>
            <a:ext cx="6535062" cy="34104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FBBD4AF-1B96-2236-6EF7-4B63BA38B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594" y="3121405"/>
            <a:ext cx="5583129" cy="28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sz="1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5967"/>
            <a:ext cx="7386942" cy="457099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82595" y="4001294"/>
            <a:ext cx="7002162" cy="208241"/>
          </a:xfrm>
          <a:prstGeom prst="roundRect">
            <a:avLst/>
          </a:prstGeom>
          <a:solidFill>
            <a:srgbClr val="FF0000">
              <a:alpha val="2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7219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5967"/>
            <a:ext cx="7386942" cy="457099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82595" y="4001294"/>
            <a:ext cx="7002162" cy="208241"/>
          </a:xfrm>
          <a:prstGeom prst="roundRect">
            <a:avLst/>
          </a:prstGeom>
          <a:solidFill>
            <a:srgbClr val="FF0000">
              <a:alpha val="2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1351" t="27776" r="13513" b="10686"/>
          <a:stretch/>
        </p:blipFill>
        <p:spPr>
          <a:xfrm>
            <a:off x="282837" y="2350763"/>
            <a:ext cx="4949798" cy="4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92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5967"/>
            <a:ext cx="7386942" cy="457099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82595" y="4001294"/>
            <a:ext cx="7002162" cy="208241"/>
          </a:xfrm>
          <a:prstGeom prst="roundRect">
            <a:avLst/>
          </a:prstGeom>
          <a:solidFill>
            <a:srgbClr val="FF0000">
              <a:alpha val="2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1351" t="27776" r="13513" b="10686"/>
          <a:stretch/>
        </p:blipFill>
        <p:spPr>
          <a:xfrm>
            <a:off x="282837" y="2350763"/>
            <a:ext cx="4949798" cy="43919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856" y="4286131"/>
            <a:ext cx="4417494" cy="24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5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05967"/>
            <a:ext cx="7386942" cy="457099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82595" y="4001294"/>
            <a:ext cx="7002162" cy="208241"/>
          </a:xfrm>
          <a:prstGeom prst="roundRect">
            <a:avLst/>
          </a:prstGeom>
          <a:solidFill>
            <a:srgbClr val="FF0000">
              <a:alpha val="2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56" y="4286131"/>
            <a:ext cx="4417494" cy="24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75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marketing research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84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5E35A4-1176-06EA-9C82-9926C7CA1328}"/>
              </a:ext>
            </a:extLst>
          </p:cNvPr>
          <p:cNvSpPr txBox="1"/>
          <p:nvPr/>
        </p:nvSpPr>
        <p:spPr>
          <a:xfrm>
            <a:off x="724477" y="1943225"/>
            <a:ext cx="738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Agrawal, J., &amp; Kamakura, W. A. (1995). </a:t>
            </a:r>
            <a:r>
              <a:rPr lang="en-US" altLang="zh-TW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economic worth of celebrity endorsers: An event study analysis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Journal of marketing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59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(3), 56-62.</a:t>
            </a:r>
            <a:endParaRPr lang="zh-TW" altLang="en-US" b="1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CBAF85AC-1BE0-5A97-D0C9-CD58D4A4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21C4569-1B0B-1365-2C6D-4467EC71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82" y="2843331"/>
            <a:ext cx="6765345" cy="38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62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B0020-316A-6F4A-FA84-3C620B53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 studies in </a:t>
            </a:r>
            <a:r>
              <a:rPr lang="en-US" altLang="zh-TW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</a:t>
            </a:r>
            <a:r>
              <a:rPr lang="en-US" altLang="zh-TW" b="1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ouris</a:t>
            </a:r>
            <a:r>
              <a:rPr lang="en-US" altLang="zh-TW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research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67C5F-20FE-084F-D11D-D147F59F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Nicolau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J. L., &amp; Sharma, A. (2022). </a:t>
            </a:r>
            <a:r>
              <a:rPr lang="en-US" altLang="zh-TW" sz="1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review of research into drivers of firm value through event studies in tourism and hospitality: Launching the Annals of Tourism Research curated collection on drivers of firm value through event studies in tourism and hospitality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Annals of Tourism Research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altLang="zh-TW" sz="1800" b="1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95</a:t>
            </a:r>
            <a:r>
              <a:rPr lang="en-US" altLang="zh-TW" sz="18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103430.</a:t>
            </a:r>
            <a:endParaRPr lang="zh-TW" altLang="en-US" sz="1800" b="1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8EF9D2-F27E-7704-E2D7-C978A05E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31CE5-309C-37CF-FC66-DF7F45A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1F709-7421-3E9A-8000-5507541E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1319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8908"/>
            <a:ext cx="7886700" cy="1325563"/>
          </a:xfrm>
        </p:spPr>
        <p:txBody>
          <a:bodyPr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86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241451-90B6-2C25-3868-1B330EFB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1" y="2933540"/>
            <a:ext cx="475363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E967B-A03E-7426-4579-6C8CE9EF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指導態度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8393A-A6BA-C219-3F4B-0B8BF22F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鼓勵專題生或碩士生發想一些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有感覺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有興趣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的議題，不要擔心是否有「*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但有感覺、有興趣，也盡可能有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理論依據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學術支持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Cao, Y., Guan, F., Li, Z., &amp; Yang, Y. G. (2020). </a:t>
            </a:r>
            <a:r>
              <a:rPr lang="en-US" altLang="zh-TW" b="0" i="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Analysts’ beauty and performance</a:t>
            </a:r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altLang="zh-TW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Science</a:t>
            </a:r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altLang="zh-TW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</a:t>
            </a:r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(9), 4315-4335.</a:t>
            </a:r>
            <a:endParaRPr lang="zh-TW" altLang="en-US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464FC3-F972-18DB-D390-4546CE43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2024/5/25</a:t>
            </a:r>
            <a:endParaRPr lang="zh-TW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E118F-6B7F-E548-8F55-369620CD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FGU-2024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年中小企業經營管理研討會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B4013-434A-83E3-75F5-5AC0C992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2614-C25C-4595-9E0A-BD7E7FC8FB6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9815E2-FEA6-3D05-92BD-1F900D49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42" y="1825625"/>
            <a:ext cx="6916115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2457</TotalTime>
  <Words>3599</Words>
  <Application>Microsoft Office PowerPoint</Application>
  <PresentationFormat>如螢幕大小 (4:3)</PresentationFormat>
  <Paragraphs>506</Paragraphs>
  <Slides>86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5" baseType="lpstr">
      <vt:lpstr>微軟正黑體</vt:lpstr>
      <vt:lpstr>Aptos</vt:lpstr>
      <vt:lpstr>Aptos Display</vt:lpstr>
      <vt:lpstr>Arial</vt:lpstr>
      <vt:lpstr>Calibri</vt:lpstr>
      <vt:lpstr>Calibri Light</vt:lpstr>
      <vt:lpstr>Cambria Math</vt:lpstr>
      <vt:lpstr>Office 佈景主題</vt:lpstr>
      <vt:lpstr>1_Office 佈景主題</vt:lpstr>
      <vt:lpstr>事件研究之應用 -從財務領域走向一般管理-</vt:lpstr>
      <vt:lpstr>講者介紹 陳志鈞</vt:lpstr>
      <vt:lpstr>PowerPoint 簡報</vt:lpstr>
      <vt:lpstr>PowerPoint 簡報</vt:lpstr>
      <vt:lpstr>研究感想</vt:lpstr>
      <vt:lpstr>史上最無聊的研究！</vt:lpstr>
      <vt:lpstr>史上最無聊的研究！？</vt:lpstr>
      <vt:lpstr>史上最無聊的研究！？</vt:lpstr>
      <vt:lpstr>指導態度</vt:lpstr>
      <vt:lpstr>目錄</vt:lpstr>
      <vt:lpstr>1. 事件研究的基本概念</vt:lpstr>
      <vt:lpstr>甚麼是「事件研究」？</vt:lpstr>
      <vt:lpstr>甚麼是「事件研究」？</vt:lpstr>
      <vt:lpstr>甚麼是「事件研究」？</vt:lpstr>
      <vt:lpstr>例如甚麼事件？</vt:lpstr>
      <vt:lpstr>Norden, L., &amp; Weber, M. (2004). Informational efficiency of credit default swap and stock markets: The impact of credit rating announcements. Journal of Banking &amp; Finance, 28(11), 2813-2843.</vt:lpstr>
      <vt:lpstr>黃旭輝. (2006). 經理人異動與股東財富效果. 管理評論, 25(1), 23-45.</vt:lpstr>
      <vt:lpstr>2. 事件研究的操作</vt:lpstr>
      <vt:lpstr>起源 (推估)</vt:lpstr>
      <vt:lpstr>事件研究的步驟-步驟1</vt:lpstr>
      <vt:lpstr>事件研究的步驟-步驟1</vt:lpstr>
      <vt:lpstr>事件研究的步驟-步驟1</vt:lpstr>
      <vt:lpstr>事件研究的步驟-步驟1</vt:lpstr>
      <vt:lpstr>事件研究的步驟-步驟1</vt:lpstr>
      <vt:lpstr>事件研究的步驟-步驟2 定義及估計異常報酬率 (Abnormal Return, AR)</vt:lpstr>
      <vt:lpstr>事件研究的步驟-步驟3 and 4</vt:lpstr>
      <vt:lpstr>事件研究的步驟-步驟3 and 4</vt:lpstr>
      <vt:lpstr>事件研究的步驟-步驟3 and 4</vt:lpstr>
      <vt:lpstr>事件研究的步驟-步驟3 and 4</vt:lpstr>
      <vt:lpstr>事件研究的步驟-步驟3 and 4</vt:lpstr>
      <vt:lpstr>事件研究的步驟-步驟3 and 4</vt:lpstr>
      <vt:lpstr>3. 事件種類</vt:lpstr>
      <vt:lpstr>例如甚麼事件？</vt:lpstr>
      <vt:lpstr>非財務事件？</vt:lpstr>
      <vt:lpstr>其他一些有趣的事件</vt:lpstr>
      <vt:lpstr>其他一些有趣的事件</vt:lpstr>
      <vt:lpstr>其他一些有趣的事件</vt:lpstr>
      <vt:lpstr>其他一些有趣的事件-現象</vt:lpstr>
      <vt:lpstr>其他一些有趣的事件-原因</vt:lpstr>
      <vt:lpstr>非財務事件？</vt:lpstr>
      <vt:lpstr>非財務事件？</vt:lpstr>
      <vt:lpstr>PowerPoint 簡報</vt:lpstr>
      <vt:lpstr>4. 樣本公司</vt:lpstr>
      <vt:lpstr>從事件公司出發</vt:lpstr>
      <vt:lpstr>從事件公司走向非事件公司</vt:lpstr>
      <vt:lpstr>從事件公司走向非事件公司</vt:lpstr>
      <vt:lpstr>例如甚麼事件？</vt:lpstr>
      <vt:lpstr>從事件公司走向非事件公司</vt:lpstr>
      <vt:lpstr>從事件公司走向非事件公司</vt:lpstr>
      <vt:lpstr>5. 志鈞的一些研究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開始聊聊我做了甚麼？</vt:lpstr>
      <vt:lpstr>PowerPoint 簡報</vt:lpstr>
      <vt:lpstr>PowerPoint 簡報</vt:lpstr>
      <vt:lpstr>開始聊聊我做了甚麼？</vt:lpstr>
      <vt:lpstr>6. 從財務走向一般管理</vt:lpstr>
      <vt:lpstr>Event studies in management research</vt:lpstr>
      <vt:lpstr>Event studies in management research</vt:lpstr>
      <vt:lpstr>Event studies in management research</vt:lpstr>
      <vt:lpstr>Event studies in management research</vt:lpstr>
      <vt:lpstr>Event studies in management research</vt:lpstr>
      <vt:lpstr>Event studies in management research</vt:lpstr>
      <vt:lpstr>Event studies in management research</vt:lpstr>
      <vt:lpstr>Event studies in marketing research</vt:lpstr>
      <vt:lpstr>Event studies in marketing research</vt:lpstr>
      <vt:lpstr>Event studies in marketing research</vt:lpstr>
      <vt:lpstr>Agrawal, J., &amp; Kamakura, W. A. (1995). The economic worth of celebrity endorsers: An event study analysis. Journal of marketing, 59(3), 56-62.</vt:lpstr>
      <vt:lpstr>Agrawal, J., &amp; Kamakura, W. A. (1995). The economic worth of celebrity endorsers: An event study analysis. Journal of marketing, 59(3), 56-62.</vt:lpstr>
      <vt:lpstr>Agrawal, J., &amp; Kamakura, W. A. (1995). The economic worth of celebrity endorsers: An event study analysis. Journal of marketing, 59(3), 56-62.</vt:lpstr>
      <vt:lpstr>Agrawal, J., &amp; Kamakura, W. A. (1995). The economic worth of celebrity endorsers: An event study analysis. Journal of marketing, 59(3), 56-62.</vt:lpstr>
      <vt:lpstr>Event studies in marketing research</vt:lpstr>
      <vt:lpstr>Event studies in touris research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事件研究之應用 -從財務領域走向一般管理-</dc:title>
  <dc:creator>chihchun陳志鈞</dc:creator>
  <cp:lastModifiedBy>遜 孫</cp:lastModifiedBy>
  <cp:revision>21</cp:revision>
  <dcterms:created xsi:type="dcterms:W3CDTF">2024-05-08T11:57:30Z</dcterms:created>
  <dcterms:modified xsi:type="dcterms:W3CDTF">2024-05-16T04:40:46Z</dcterms:modified>
</cp:coreProperties>
</file>